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3"/>
  </p:notesMasterIdLst>
  <p:sldIdLst>
    <p:sldId id="256" r:id="rId3"/>
    <p:sldId id="352" r:id="rId4"/>
    <p:sldId id="299" r:id="rId5"/>
    <p:sldId id="300" r:id="rId6"/>
    <p:sldId id="360" r:id="rId7"/>
    <p:sldId id="353" r:id="rId8"/>
    <p:sldId id="354" r:id="rId9"/>
    <p:sldId id="331" r:id="rId10"/>
    <p:sldId id="332" r:id="rId11"/>
    <p:sldId id="333" r:id="rId12"/>
    <p:sldId id="319" r:id="rId13"/>
    <p:sldId id="326" r:id="rId14"/>
    <p:sldId id="361" r:id="rId15"/>
    <p:sldId id="362" r:id="rId16"/>
    <p:sldId id="320" r:id="rId17"/>
    <p:sldId id="315" r:id="rId18"/>
    <p:sldId id="316" r:id="rId19"/>
    <p:sldId id="317" r:id="rId20"/>
    <p:sldId id="359" r:id="rId21"/>
    <p:sldId id="308" r:id="rId22"/>
    <p:sldId id="309" r:id="rId23"/>
    <p:sldId id="349" r:id="rId24"/>
    <p:sldId id="270" r:id="rId25"/>
    <p:sldId id="259" r:id="rId26"/>
    <p:sldId id="266" r:id="rId27"/>
    <p:sldId id="261" r:id="rId28"/>
    <p:sldId id="350" r:id="rId29"/>
    <p:sldId id="263" r:id="rId30"/>
    <p:sldId id="358" r:id="rId31"/>
    <p:sldId id="35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98" d="100"/>
          <a:sy n="98" d="100"/>
        </p:scale>
        <p:origin x="21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AC4DB-AC53-464A-A010-67CFC1EB9218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A2BAA-8461-4F8F-869F-34C8BC24CC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55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8679D-97DE-4CAE-8EAE-26AA9E6AA76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7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20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602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802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A2BAA-8461-4F8F-869F-34C8BC24CCB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60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01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997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42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40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34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656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979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50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123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53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54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7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1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47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05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65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4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76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802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stable/transforms.html" TargetMode="External"/><Relationship Id="rId2" Type="http://schemas.openxmlformats.org/officeDocument/2006/relationships/hyperlink" Target="https://www.geeksforgeeks.org/python-pil-image-open-method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vision/main/models/generated/torchvision.models.vgg19_bn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hyperlink" Target="https://pypi.org/project/torch-summary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pytorch.org/tutorials/beginner/blitz/cifar10_tutorial.html#load-and-normalize-cifar1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doc.qt.io/qtforpython-5/PySide2/QtGui/QPixmap.html#PySide2.QtGui.PySide2.QtGui.QPixmap.scal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(Introduction to Image Processing, 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Vision and Deep Learning)</a:t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1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張議隆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2B72CD40-EDF6-88C2-3011-33D8B7E384D1}"/>
              </a:ext>
            </a:extLst>
          </p:cNvPr>
          <p:cNvSpPr txBox="1">
            <a:spLocks/>
          </p:cNvSpPr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Color Extraction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2" descr="HSV Color Map">
            <a:extLst>
              <a:ext uri="{FF2B5EF4-FFF2-40B4-BE49-F238E27FC236}">
                <a16:creationId xmlns:a16="http://schemas.microsoft.com/office/drawing/2014/main" id="{84D5C13C-4072-B39A-0324-808538186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3"/>
          <a:stretch/>
        </p:blipFill>
        <p:spPr bwMode="auto">
          <a:xfrm>
            <a:off x="103121" y="2239186"/>
            <a:ext cx="6123221" cy="28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4">
            <a:extLst>
              <a:ext uri="{FF2B5EF4-FFF2-40B4-BE49-F238E27FC236}">
                <a16:creationId xmlns:a16="http://schemas.microsoft.com/office/drawing/2014/main" id="{95F19F99-ED4C-6D96-1A2C-3F1FF8BF2AEA}"/>
              </a:ext>
            </a:extLst>
          </p:cNvPr>
          <p:cNvSpPr txBox="1">
            <a:spLocks/>
          </p:cNvSpPr>
          <p:nvPr/>
        </p:nvSpPr>
        <p:spPr>
          <a:xfrm>
            <a:off x="290061" y="490895"/>
            <a:ext cx="7921065" cy="1647279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pPr marL="627063" lvl="1" indent="-269875">
              <a:lnSpc>
                <a:spcPct val="100000"/>
              </a:lnSpc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inRange(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hsv_img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lower_bound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h,s,v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=25) 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upper_bound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h,s,v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=255))</a:t>
            </a:r>
          </a:p>
          <a:p>
            <a:pPr marL="1084263" lvl="2" indent="-269875"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Hue and Saturation pleas check below chart area ,Value is between (25,255)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732203-141A-707D-C9C8-BA536C2ACA2A}"/>
              </a:ext>
            </a:extLst>
          </p:cNvPr>
          <p:cNvSpPr txBox="1"/>
          <p:nvPr/>
        </p:nvSpPr>
        <p:spPr>
          <a:xfrm>
            <a:off x="0" y="6546738"/>
            <a:ext cx="80536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</a:t>
            </a:r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https://medium.com/@gowtham180502/how-to-detect-colors-using-opencv-python-98aa0241e713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BBC1E8-DEC1-16E3-BFBD-AC5AE8484C4E}"/>
              </a:ext>
            </a:extLst>
          </p:cNvPr>
          <p:cNvSpPr txBox="1"/>
          <p:nvPr/>
        </p:nvSpPr>
        <p:spPr>
          <a:xfrm>
            <a:off x="6282278" y="2162528"/>
            <a:ext cx="29544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 values ranges between </a:t>
            </a: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(h:0–180, s:0–255, v:0–255)</a:t>
            </a:r>
          </a:p>
          <a:p>
            <a:endParaRPr lang="en-US" altLang="zh-TW" sz="1600" b="1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H(H</a:t>
            </a:r>
            <a:r>
              <a:rPr lang="en-US" altLang="zh-TW" sz="1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ue) : x axis</a:t>
            </a:r>
          </a:p>
          <a:p>
            <a:r>
              <a:rPr lang="en-US" altLang="zh-TW" sz="16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S(Saturation) : y axis</a:t>
            </a:r>
          </a:p>
          <a:p>
            <a:r>
              <a:rPr lang="en-US" altLang="zh-TW" sz="1600" b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V(Value) : 255</a:t>
            </a:r>
          </a:p>
          <a:p>
            <a:endParaRPr lang="en-US" altLang="zh-TW" sz="1600" b="1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rgbClr val="2929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RGB 轉HSV, HSL (線上色碼轉換HSL, HSV, RGB, HEX)">
            <a:extLst>
              <a:ext uri="{FF2B5EF4-FFF2-40B4-BE49-F238E27FC236}">
                <a16:creationId xmlns:a16="http://schemas.microsoft.com/office/drawing/2014/main" id="{7018EDBE-0C50-4676-D49A-C56D021E1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923" y="3686640"/>
            <a:ext cx="2484978" cy="186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8338D6B-03DE-74A4-F7D5-0002E0C25C63}"/>
              </a:ext>
            </a:extLst>
          </p:cNvPr>
          <p:cNvCxnSpPr>
            <a:cxnSpLocks/>
          </p:cNvCxnSpPr>
          <p:nvPr/>
        </p:nvCxnSpPr>
        <p:spPr>
          <a:xfrm flipH="1" flipV="1">
            <a:off x="2506980" y="2527887"/>
            <a:ext cx="3775298" cy="789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B47ADD81-9EAB-8B19-49E5-B6EECF5D8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DBCBC9-B7C8-417F-DFCF-906D99CBD6C4}"/>
              </a:ext>
            </a:extLst>
          </p:cNvPr>
          <p:cNvSpPr/>
          <p:nvPr/>
        </p:nvSpPr>
        <p:spPr>
          <a:xfrm>
            <a:off x="685800" y="2456468"/>
            <a:ext cx="2293620" cy="19402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0C3A262-87DF-B64C-2F5D-B7981259F39C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flipV="1">
            <a:off x="1248777" y="4396740"/>
            <a:ext cx="583833" cy="811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10D42E-14A5-175A-C62A-14A4A4966245}"/>
              </a:ext>
            </a:extLst>
          </p:cNvPr>
          <p:cNvSpPr txBox="1"/>
          <p:nvPr/>
        </p:nvSpPr>
        <p:spPr>
          <a:xfrm>
            <a:off x="254618" y="5208281"/>
            <a:ext cx="198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Yellow-Green mask range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EB8DA3-5271-25CB-B84F-BB7103B6B2C6}"/>
              </a:ext>
            </a:extLst>
          </p:cNvPr>
          <p:cNvSpPr txBox="1"/>
          <p:nvPr/>
        </p:nvSpPr>
        <p:spPr>
          <a:xfrm>
            <a:off x="8461106" y="5131110"/>
            <a:ext cx="26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D29D6A-C1D9-BCE8-D642-D1E110165D73}"/>
              </a:ext>
            </a:extLst>
          </p:cNvPr>
          <p:cNvSpPr txBox="1"/>
          <p:nvPr/>
        </p:nvSpPr>
        <p:spPr>
          <a:xfrm>
            <a:off x="8432057" y="3997356"/>
            <a:ext cx="489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255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26479B-2981-D27A-3867-15F8D16961ED}"/>
              </a:ext>
            </a:extLst>
          </p:cNvPr>
          <p:cNvSpPr txBox="1"/>
          <p:nvPr/>
        </p:nvSpPr>
        <p:spPr>
          <a:xfrm>
            <a:off x="7478126" y="4627593"/>
            <a:ext cx="26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18B28B0-BE10-4155-69D8-990C496BBD6C}"/>
              </a:ext>
            </a:extLst>
          </p:cNvPr>
          <p:cNvSpPr txBox="1"/>
          <p:nvPr/>
        </p:nvSpPr>
        <p:spPr>
          <a:xfrm>
            <a:off x="8023860" y="4872439"/>
            <a:ext cx="43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255</a:t>
            </a:r>
            <a:endParaRPr lang="zh-TW" altLang="en-US" sz="1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2F60797-5358-84EE-0B22-523101AD3511}"/>
              </a:ext>
            </a:extLst>
          </p:cNvPr>
          <p:cNvSpPr txBox="1"/>
          <p:nvPr/>
        </p:nvSpPr>
        <p:spPr>
          <a:xfrm>
            <a:off x="2017189" y="5177503"/>
            <a:ext cx="4754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 difference on range should be fine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F2A4B-F8FC-CAE9-0DF9-33FB102E0B3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</p:spPr>
        <p:txBody>
          <a:bodyPr>
            <a:normAutofit fontScale="90000"/>
          </a:bodyPr>
          <a:lstStyle/>
          <a:p>
            <a:r>
              <a:rPr lang="en-US" altLang="zh-TW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Image Smoothing (20%)</a:t>
            </a:r>
            <a:r>
              <a:rPr lang="zh-TW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52800" y="486000"/>
            <a:ext cx="8438400" cy="18496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(6%)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(7%)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(7%)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filter</a:t>
            </a:r>
            <a:endParaRPr lang="en-US" altLang="zh-TW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1BCC3A-B017-F9DF-E1AB-037B4B3F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01487AA-C0F2-CE97-CC46-659B27BC5D76}"/>
              </a:ext>
            </a:extLst>
          </p:cNvPr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Shang)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B06330-9A10-23A3-C3B8-9F889932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19393"/>
            <a:ext cx="3684502" cy="445260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DD64984-3910-E5EF-8FD4-1423E915F17A}"/>
              </a:ext>
            </a:extLst>
          </p:cNvPr>
          <p:cNvSpPr txBox="1"/>
          <p:nvPr/>
        </p:nvSpPr>
        <p:spPr>
          <a:xfrm>
            <a:off x="390321" y="5848780"/>
            <a:ext cx="414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39750" marR="0" lvl="1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Textbook Chapter 3, p. 50 ~ 52, p.109~115</a:t>
            </a:r>
          </a:p>
        </p:txBody>
      </p:sp>
    </p:spTree>
    <p:extLst>
      <p:ext uri="{BB962C8B-B14F-4D97-AF65-F5344CB8AC3E}">
        <p14:creationId xmlns:p14="http://schemas.microsoft.com/office/powerpoint/2010/main" val="259534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94154A-E38B-06AF-EF10-1A471F8D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57" y="3429000"/>
            <a:ext cx="2708970" cy="3273706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2.1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Blur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515" y="489121"/>
                <a:ext cx="8958401" cy="2345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“image1.jpg”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Requirement: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“Load image 1” button to load image.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Click “2.1 Gaussian Blur” to show the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trackbar to change the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window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(m).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 gaussian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cv2.GaussianBlur()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89121"/>
                <a:ext cx="8958401" cy="2345285"/>
              </a:xfrm>
              <a:prstGeom prst="rect">
                <a:avLst/>
              </a:prstGeom>
              <a:blipFill>
                <a:blip r:embed="rId4"/>
                <a:stretch>
                  <a:fillRect l="-680" t="-1818" r="-136" b="-1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14">
            <a:extLst>
              <a:ext uri="{FF2B5EF4-FFF2-40B4-BE49-F238E27FC236}">
                <a16:creationId xmlns:a16="http://schemas.microsoft.com/office/drawing/2014/main" id="{91C2368F-BA32-A3EE-9FA5-4F8C9C02C350}"/>
              </a:ext>
            </a:extLst>
          </p:cNvPr>
          <p:cNvSpPr/>
          <p:nvPr/>
        </p:nvSpPr>
        <p:spPr>
          <a:xfrm flipH="1">
            <a:off x="6226184" y="4906720"/>
            <a:ext cx="685542" cy="3133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64909E-2BFB-82B6-216B-6ECC80B96703}"/>
              </a:ext>
            </a:extLst>
          </p:cNvPr>
          <p:cNvSpPr txBox="1"/>
          <p:nvPr/>
        </p:nvSpPr>
        <p:spPr>
          <a:xfrm>
            <a:off x="7361910" y="3771540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image1.jpg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2" name="圖片 11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4E3B2636-D86F-A84E-AA3D-E93FCD57F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853" y="4140872"/>
            <a:ext cx="1911190" cy="19111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4270CCA-8490-0538-F883-67CBCAACB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709" y="3771540"/>
            <a:ext cx="1911190" cy="2437993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A9A6C1F9-ABDD-40D3-A458-2113CC93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59E399-681D-3649-7454-1B2A03B1529D}"/>
              </a:ext>
            </a:extLst>
          </p:cNvPr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Shang)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BBD4068D-1886-E736-1A19-81CAAAD1316A}"/>
              </a:ext>
            </a:extLst>
          </p:cNvPr>
          <p:cNvSpPr/>
          <p:nvPr/>
        </p:nvSpPr>
        <p:spPr>
          <a:xfrm>
            <a:off x="4091709" y="3744161"/>
            <a:ext cx="1911190" cy="2465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5E9ED50-CEA3-2FFF-A4AC-FE112C5875B2}"/>
              </a:ext>
            </a:extLst>
          </p:cNvPr>
          <p:cNvCxnSpPr>
            <a:cxnSpLocks/>
          </p:cNvCxnSpPr>
          <p:nvPr/>
        </p:nvCxnSpPr>
        <p:spPr>
          <a:xfrm flipV="1">
            <a:off x="2785376" y="3732241"/>
            <a:ext cx="1306333" cy="35799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902DE91-023B-F845-8D84-22EF3B4EF7B1}"/>
              </a:ext>
            </a:extLst>
          </p:cNvPr>
          <p:cNvCxnSpPr>
            <a:cxnSpLocks/>
          </p:cNvCxnSpPr>
          <p:nvPr/>
        </p:nvCxnSpPr>
        <p:spPr>
          <a:xfrm>
            <a:off x="2785376" y="4746165"/>
            <a:ext cx="1262250" cy="14633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3FE897-9E31-9C8D-BE20-6EF16C574AA8}"/>
              </a:ext>
            </a:extLst>
          </p:cNvPr>
          <p:cNvSpPr txBox="1"/>
          <p:nvPr/>
        </p:nvSpPr>
        <p:spPr>
          <a:xfrm>
            <a:off x="6083643" y="4385244"/>
            <a:ext cx="105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Gaussian Blur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CAE31250-BBFC-B5F5-73E4-61073F1729F8}"/>
              </a:ext>
            </a:extLst>
          </p:cNvPr>
          <p:cNvSpPr/>
          <p:nvPr/>
        </p:nvSpPr>
        <p:spPr>
          <a:xfrm>
            <a:off x="361508" y="4090239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2F84D-D102-0BFD-400B-3FBD99F2FB83}"/>
              </a:ext>
            </a:extLst>
          </p:cNvPr>
          <p:cNvSpPr/>
          <p:nvPr/>
        </p:nvSpPr>
        <p:spPr>
          <a:xfrm>
            <a:off x="4184072" y="3997546"/>
            <a:ext cx="581891" cy="1599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39F68E3-F57E-A476-3186-18C784D93A27}"/>
              </a:ext>
            </a:extLst>
          </p:cNvPr>
          <p:cNvSpPr txBox="1"/>
          <p:nvPr/>
        </p:nvSpPr>
        <p:spPr>
          <a:xfrm>
            <a:off x="4505154" y="391124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4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5AD5BD-FE3E-EED7-9C69-53EC39E6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35" y="3673513"/>
            <a:ext cx="2631655" cy="3180273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2.2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Bilateral Filter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“image1.jpg”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Requirement: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“Load image 1” button to load image.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Click “2.2 Bilateral Filter” to show the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trackbar to change the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window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(m).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 bilateral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bilateralFilter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blipFill>
                <a:blip r:embed="rId4"/>
                <a:stretch>
                  <a:fillRect l="-680" t="-2006" r="-340" b="-24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A9A6C1F9-ABDD-40D3-A458-2113CC93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59E399-681D-3649-7454-1B2A03B1529D}"/>
              </a:ext>
            </a:extLst>
          </p:cNvPr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Shang)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736E061-33EB-BC93-76EE-F23775948590}"/>
              </a:ext>
            </a:extLst>
          </p:cNvPr>
          <p:cNvSpPr txBox="1"/>
          <p:nvPr/>
        </p:nvSpPr>
        <p:spPr>
          <a:xfrm>
            <a:off x="141515" y="3013046"/>
            <a:ext cx="4144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39750" marR="0" lvl="1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simgaColor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90,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sigmaSpace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90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F47B98-8EC6-5DE8-15ED-F6A08A5F3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08" y="4105215"/>
            <a:ext cx="1929401" cy="2454490"/>
          </a:xfrm>
          <a:prstGeom prst="rect">
            <a:avLst/>
          </a:prstGeom>
        </p:spPr>
      </p:pic>
      <p:sp>
        <p:nvSpPr>
          <p:cNvPr id="21" name="Rectangle 12">
            <a:extLst>
              <a:ext uri="{FF2B5EF4-FFF2-40B4-BE49-F238E27FC236}">
                <a16:creationId xmlns:a16="http://schemas.microsoft.com/office/drawing/2014/main" id="{BAC260D1-5F75-8A21-1C73-498AD99AF561}"/>
              </a:ext>
            </a:extLst>
          </p:cNvPr>
          <p:cNvSpPr/>
          <p:nvPr/>
        </p:nvSpPr>
        <p:spPr>
          <a:xfrm>
            <a:off x="969280" y="5115872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向右箭號 14">
            <a:extLst>
              <a:ext uri="{FF2B5EF4-FFF2-40B4-BE49-F238E27FC236}">
                <a16:creationId xmlns:a16="http://schemas.microsoft.com/office/drawing/2014/main" id="{BF0DF750-8CB6-4150-180C-428A12E33B11}"/>
              </a:ext>
            </a:extLst>
          </p:cNvPr>
          <p:cNvSpPr/>
          <p:nvPr/>
        </p:nvSpPr>
        <p:spPr>
          <a:xfrm flipH="1">
            <a:off x="6401058" y="5124831"/>
            <a:ext cx="685542" cy="3133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A43E46-1469-10FD-30AF-1BA5D5F5C118}"/>
              </a:ext>
            </a:extLst>
          </p:cNvPr>
          <p:cNvSpPr txBox="1"/>
          <p:nvPr/>
        </p:nvSpPr>
        <p:spPr>
          <a:xfrm>
            <a:off x="7536784" y="3989651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image1.jpg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 descr="一張含有 文字, 個人, 女性 的圖片&#10;&#10;自動產生的描述">
            <a:extLst>
              <a:ext uri="{FF2B5EF4-FFF2-40B4-BE49-F238E27FC236}">
                <a16:creationId xmlns:a16="http://schemas.microsoft.com/office/drawing/2014/main" id="{23F7492B-5564-C0CC-9BA0-8FA019B00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727" y="4358983"/>
            <a:ext cx="1911190" cy="1911190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20209C92-399B-EABE-0925-666D5EC46C71}"/>
              </a:ext>
            </a:extLst>
          </p:cNvPr>
          <p:cNvSpPr/>
          <p:nvPr/>
        </p:nvSpPr>
        <p:spPr>
          <a:xfrm>
            <a:off x="4375909" y="4094333"/>
            <a:ext cx="1911190" cy="2465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0C1B8AF-DA82-6961-46AE-E03BE49AF882}"/>
              </a:ext>
            </a:extLst>
          </p:cNvPr>
          <p:cNvCxnSpPr>
            <a:cxnSpLocks/>
          </p:cNvCxnSpPr>
          <p:nvPr/>
        </p:nvCxnSpPr>
        <p:spPr>
          <a:xfrm flipV="1">
            <a:off x="3393148" y="4121712"/>
            <a:ext cx="982761" cy="100311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9CC6E80-4276-128D-33C1-C235CB578E00}"/>
              </a:ext>
            </a:extLst>
          </p:cNvPr>
          <p:cNvCxnSpPr>
            <a:cxnSpLocks/>
          </p:cNvCxnSpPr>
          <p:nvPr/>
        </p:nvCxnSpPr>
        <p:spPr>
          <a:xfrm>
            <a:off x="3422210" y="5803271"/>
            <a:ext cx="953699" cy="75643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EDBF51-3D91-4606-A508-AF68B5756CAF}"/>
              </a:ext>
            </a:extLst>
          </p:cNvPr>
          <p:cNvSpPr txBox="1"/>
          <p:nvPr/>
        </p:nvSpPr>
        <p:spPr>
          <a:xfrm>
            <a:off x="6258517" y="4603355"/>
            <a:ext cx="105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Bilateral Blur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196CBA-F2D4-4DA5-0813-82B0C86B0F99}"/>
              </a:ext>
            </a:extLst>
          </p:cNvPr>
          <p:cNvSpPr/>
          <p:nvPr/>
        </p:nvSpPr>
        <p:spPr>
          <a:xfrm>
            <a:off x="4488173" y="4340511"/>
            <a:ext cx="581891" cy="1599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153EFD-5CBE-31AF-50B3-2D11F0F87014}"/>
              </a:ext>
            </a:extLst>
          </p:cNvPr>
          <p:cNvSpPr txBox="1"/>
          <p:nvPr/>
        </p:nvSpPr>
        <p:spPr>
          <a:xfrm>
            <a:off x="4813047" y="4245522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7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5FF79E-1EC7-DE9B-1E83-0674EEF9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65" y="3444470"/>
            <a:ext cx="2708970" cy="3273706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2.3 Median Filter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8569" tIns="34275" rIns="68569" bIns="34275" rtlCol="0" anchor="t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Given: “image1.jpg”</a:t>
                </a:r>
              </a:p>
              <a:p>
                <a:pPr marL="269875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Requirement: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“Load image 1” button to load image.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Click “2.3 Median Filter” to show the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cv2.createTrackbar()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to create a trackbar on popup window.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Using trackbar to change the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window radius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(m).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The range of radius size is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[1, 5]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.</a:t>
                </a:r>
              </a:p>
              <a:p>
                <a:pPr marL="539750" marR="0" lvl="0" indent="-2698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Apply median filter (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cv2.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medianBlur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()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) which kernel size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2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𝑚</m:t>
                        </m:r>
                        <m:r>
                          <a:rPr kumimoji="0" lang="en-US" altLang="zh-TW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Times New Roman" panose="02020603050405020304" pitchFamily="18" charset="0"/>
                            <a:sym typeface="Arial"/>
                          </a:rPr>
                          <m:t>+1</m:t>
                        </m:r>
                      </m:e>
                    </m:d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×(2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𝑚</m:t>
                    </m:r>
                    <m:r>
                      <a:rPr kumimoji="0" lang="en-US" altLang="zh-TW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Times New Roman" panose="02020603050405020304" pitchFamily="18" charset="0"/>
                        <a:sym typeface="Arial"/>
                      </a:rPr>
                      <m:t>+1)</m:t>
                    </m:r>
                  </m:oMath>
                </a14:m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rPr>
                  <a:t>to “image.jpg” and show result on popup window.</a:t>
                </a:r>
              </a:p>
            </p:txBody>
          </p:sp>
        </mc:Choice>
        <mc:Fallback xmlns="">
          <p:sp>
            <p:nvSpPr>
              <p:cNvPr id="8" name="Shape 156">
                <a:extLst>
                  <a:ext uri="{FF2B5EF4-FFF2-40B4-BE49-F238E27FC236}">
                    <a16:creationId xmlns:a16="http://schemas.microsoft.com/office/drawing/2014/main" id="{D3689B29-39D3-9C20-5409-54E2FA4EF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489121"/>
                <a:ext cx="8958401" cy="2124261"/>
              </a:xfrm>
              <a:prstGeom prst="rect">
                <a:avLst/>
              </a:prstGeom>
              <a:blipFill>
                <a:blip r:embed="rId4"/>
                <a:stretch>
                  <a:fillRect l="-680" t="-2006" b="-24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A9A6C1F9-ABDD-40D3-A458-2113CC937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59E399-681D-3649-7454-1B2A03B1529D}"/>
              </a:ext>
            </a:extLst>
          </p:cNvPr>
          <p:cNvSpPr txBox="1"/>
          <p:nvPr/>
        </p:nvSpPr>
        <p:spPr>
          <a:xfrm>
            <a:off x="7585166" y="0"/>
            <a:ext cx="1558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Shang)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BAC260D1-5F75-8A21-1C73-498AD99AF561}"/>
              </a:ext>
            </a:extLst>
          </p:cNvPr>
          <p:cNvSpPr/>
          <p:nvPr/>
        </p:nvSpPr>
        <p:spPr>
          <a:xfrm>
            <a:off x="991316" y="5597056"/>
            <a:ext cx="2423868" cy="63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向右箭號 14">
            <a:extLst>
              <a:ext uri="{FF2B5EF4-FFF2-40B4-BE49-F238E27FC236}">
                <a16:creationId xmlns:a16="http://schemas.microsoft.com/office/drawing/2014/main" id="{BF0DF750-8CB6-4150-180C-428A12E33B11}"/>
              </a:ext>
            </a:extLst>
          </p:cNvPr>
          <p:cNvSpPr/>
          <p:nvPr/>
        </p:nvSpPr>
        <p:spPr>
          <a:xfrm flipH="1">
            <a:off x="6401058" y="5374208"/>
            <a:ext cx="685542" cy="31337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A43E46-1469-10FD-30AF-1BA5D5F5C118}"/>
              </a:ext>
            </a:extLst>
          </p:cNvPr>
          <p:cNvSpPr txBox="1"/>
          <p:nvPr/>
        </p:nvSpPr>
        <p:spPr>
          <a:xfrm>
            <a:off x="7536784" y="4239028"/>
            <a:ext cx="12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image1.jpg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0209C92-399B-EABE-0925-666D5EC46C71}"/>
              </a:ext>
            </a:extLst>
          </p:cNvPr>
          <p:cNvSpPr/>
          <p:nvPr/>
        </p:nvSpPr>
        <p:spPr>
          <a:xfrm>
            <a:off x="4375909" y="4343710"/>
            <a:ext cx="1911190" cy="2465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0C1B8AF-DA82-6961-46AE-E03BE49AF882}"/>
              </a:ext>
            </a:extLst>
          </p:cNvPr>
          <p:cNvCxnSpPr>
            <a:cxnSpLocks/>
          </p:cNvCxnSpPr>
          <p:nvPr/>
        </p:nvCxnSpPr>
        <p:spPr>
          <a:xfrm flipV="1">
            <a:off x="3383654" y="4371089"/>
            <a:ext cx="992255" cy="12259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9CC6E80-4276-128D-33C1-C235CB578E00}"/>
              </a:ext>
            </a:extLst>
          </p:cNvPr>
          <p:cNvCxnSpPr>
            <a:cxnSpLocks/>
          </p:cNvCxnSpPr>
          <p:nvPr/>
        </p:nvCxnSpPr>
        <p:spPr>
          <a:xfrm>
            <a:off x="3489973" y="6229893"/>
            <a:ext cx="885936" cy="57918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EDBF51-3D91-4606-A508-AF68B5756CAF}"/>
              </a:ext>
            </a:extLst>
          </p:cNvPr>
          <p:cNvSpPr txBox="1"/>
          <p:nvPr/>
        </p:nvSpPr>
        <p:spPr>
          <a:xfrm>
            <a:off x="6258517" y="4852732"/>
            <a:ext cx="105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Bilateral Blur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2BB54D6-B6A7-1EE6-2EDC-E35DCBFAE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45" y="4371089"/>
            <a:ext cx="1901634" cy="243799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3085E52-5346-9DAC-986B-E257C8586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4800" y="4556305"/>
            <a:ext cx="1720601" cy="1885515"/>
          </a:xfrm>
          <a:prstGeom prst="rect">
            <a:avLst/>
          </a:prstGeom>
        </p:spPr>
      </p:pic>
      <p:pic>
        <p:nvPicPr>
          <p:cNvPr id="32" name="Picture 2" descr="3.4. Median Blur">
            <a:extLst>
              <a:ext uri="{FF2B5EF4-FFF2-40B4-BE49-F238E27FC236}">
                <a16:creationId xmlns:a16="http://schemas.microsoft.com/office/drawing/2014/main" id="{E52699C8-BB8C-4913-689E-D5F42402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67" y="2945306"/>
            <a:ext cx="2979527" cy="10726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E969294F-A3D0-CCBB-3B98-5A102B384140}"/>
              </a:ext>
            </a:extLst>
          </p:cNvPr>
          <p:cNvSpPr txBox="1"/>
          <p:nvPr/>
        </p:nvSpPr>
        <p:spPr>
          <a:xfrm>
            <a:off x="6645555" y="3650529"/>
            <a:ext cx="1833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Median filter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D033EF-6793-9850-3A7F-B11C26C5074C}"/>
              </a:ext>
            </a:extLst>
          </p:cNvPr>
          <p:cNvSpPr/>
          <p:nvPr/>
        </p:nvSpPr>
        <p:spPr>
          <a:xfrm>
            <a:off x="4480105" y="4608360"/>
            <a:ext cx="581891" cy="14896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40A984-480C-5669-6051-4408A4B22A23}"/>
              </a:ext>
            </a:extLst>
          </p:cNvPr>
          <p:cNvSpPr txBox="1"/>
          <p:nvPr/>
        </p:nvSpPr>
        <p:spPr>
          <a:xfrm>
            <a:off x="4811347" y="4516633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0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8607" y="539851"/>
            <a:ext cx="4603834" cy="1849666"/>
          </a:xfrm>
        </p:spPr>
        <p:txBody>
          <a:bodyPr>
            <a:norm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3.1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(5%)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X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(5%)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Y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(5%) </a:t>
            </a:r>
            <a:r>
              <a:rPr lang="en-US" altLang="zh-TW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and Threshold</a:t>
            </a: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(5%) </a:t>
            </a:r>
            <a:r>
              <a:rPr lang="en-US" altLang="zh-TW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Angle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ct val="25000"/>
            </a:pPr>
            <a:fld id="{CE83DE27-3F3A-421C-8CC9-9BCAA9F15320}" type="slidenum">
              <a:rPr lang="zh-TW" altLang="en-US" smtClean="0"/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4AFCF4-CDBC-C6FB-5FD7-7D82FAE6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618565"/>
            <a:ext cx="2362200" cy="24479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F166F6-1DAC-35E5-DC13-DF9C21B7066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Zhong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0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Sobel x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   Given: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RGB image, “building.jpg”</a:t>
            </a:r>
          </a:p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Q: Generate Sobel x image for “building.jpg”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the RGB image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into a grayscale image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mooth grayscale image with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filter.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 Sobel edge detection to detect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vertical edge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your own 3x3 Sobel x operator. (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 not use OpenCV Function cv2.Sobel and cv2.filter2D.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show the result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cv2.imshow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Textbook Chapter 6, p.144 ~ 149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F76A94C-C4B7-42C1-A782-2CB66B9157CB}"/>
              </a:ext>
            </a:extLst>
          </p:cNvPr>
          <p:cNvSpPr/>
          <p:nvPr/>
        </p:nvSpPr>
        <p:spPr>
          <a:xfrm>
            <a:off x="6829480" y="637384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D9D7DEC0-AEAF-4FD8-AC86-A5838BA8E89C}"/>
              </a:ext>
            </a:extLst>
          </p:cNvPr>
          <p:cNvSpPr/>
          <p:nvPr/>
        </p:nvSpPr>
        <p:spPr>
          <a:xfrm rot="16200000">
            <a:off x="4402418" y="5390270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表格 28">
            <a:extLst>
              <a:ext uri="{FF2B5EF4-FFF2-40B4-BE49-F238E27FC236}">
                <a16:creationId xmlns:a16="http://schemas.microsoft.com/office/drawing/2014/main" id="{0E438BDF-33C1-438D-8285-2C766D2314BD}"/>
              </a:ext>
            </a:extLst>
          </p:cNvPr>
          <p:cNvGraphicFramePr>
            <a:graphicFrameLocks noGrp="1"/>
          </p:cNvGraphicFramePr>
          <p:nvPr/>
        </p:nvGraphicFramePr>
        <p:xfrm>
          <a:off x="3968765" y="5058960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3EB26B-2D6B-4E37-91EB-E9217464D88F}"/>
              </a:ext>
            </a:extLst>
          </p:cNvPr>
          <p:cNvSpPr txBox="1"/>
          <p:nvPr/>
        </p:nvSpPr>
        <p:spPr>
          <a:xfrm>
            <a:off x="3750307" y="6346520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x Filter</a:t>
            </a:r>
            <a:endParaRPr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977C07-B970-F04E-019F-8F58D512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4937016"/>
            <a:ext cx="2071225" cy="1380817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9705341C-428B-4BA0-9622-B9AB1FE23930}"/>
              </a:ext>
            </a:extLst>
          </p:cNvPr>
          <p:cNvGrpSpPr/>
          <p:nvPr/>
        </p:nvGrpSpPr>
        <p:grpSpPr>
          <a:xfrm>
            <a:off x="793175" y="3651442"/>
            <a:ext cx="4360354" cy="1110334"/>
            <a:chOff x="706234" y="5588760"/>
            <a:chExt cx="4360354" cy="1110334"/>
          </a:xfrm>
        </p:grpSpPr>
        <p:sp>
          <p:nvSpPr>
            <p:cNvPr id="23" name="箭號: 向下 22">
              <a:extLst>
                <a:ext uri="{FF2B5EF4-FFF2-40B4-BE49-F238E27FC236}">
                  <a16:creationId xmlns:a16="http://schemas.microsoft.com/office/drawing/2014/main" id="{99482B25-1899-4274-9F2C-B8571D84C5A4}"/>
                </a:ext>
              </a:extLst>
            </p:cNvPr>
            <p:cNvSpPr/>
            <p:nvPr/>
          </p:nvSpPr>
          <p:spPr>
            <a:xfrm rot="16200000">
              <a:off x="2864499" y="5578351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EFDA3D0-4C10-40CE-92A8-812B7C1F3FC1}"/>
                </a:ext>
              </a:extLst>
            </p:cNvPr>
            <p:cNvSpPr/>
            <p:nvPr/>
          </p:nvSpPr>
          <p:spPr>
            <a:xfrm>
              <a:off x="706234" y="6329762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building.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95494E-83EC-4DC7-A520-3B2A98DA7771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4188DE00-5453-4C58-AEB4-94E7945C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6" y="3038152"/>
            <a:ext cx="2076153" cy="138410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4D6B719-D01F-475A-AA2A-6152C600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87" y="3038152"/>
            <a:ext cx="2071225" cy="138081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54EAD02-F446-498C-8112-2891722D2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4" y="4935997"/>
            <a:ext cx="2071225" cy="138081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3E99D0C-437B-467B-B1D0-42A6B566B7E2}"/>
              </a:ext>
            </a:extLst>
          </p:cNvPr>
          <p:cNvSpPr/>
          <p:nvPr/>
        </p:nvSpPr>
        <p:spPr>
          <a:xfrm>
            <a:off x="489473" y="634652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Smoothing</a:t>
            </a:r>
            <a:endParaRPr lang="zh-TW" altLang="en-US" dirty="0"/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B6A57683-406F-4C69-A26F-0E6ACC212A86}"/>
              </a:ext>
            </a:extLst>
          </p:cNvPr>
          <p:cNvSpPr/>
          <p:nvPr/>
        </p:nvSpPr>
        <p:spPr>
          <a:xfrm rot="3105252">
            <a:off x="2964896" y="4450084"/>
            <a:ext cx="324196" cy="3450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DD07964-D319-4237-BDB4-91B9A8812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投影片編號版面配置區 13">
            <a:extLst>
              <a:ext uri="{FF2B5EF4-FFF2-40B4-BE49-F238E27FC236}">
                <a16:creationId xmlns:a16="http://schemas.microsoft.com/office/drawing/2014/main" id="{A0B3DACC-AA2E-57EA-5859-258C75760316}"/>
              </a:ext>
            </a:extLst>
          </p:cNvPr>
          <p:cNvSpPr txBox="1">
            <a:spLocks/>
          </p:cNvSpPr>
          <p:nvPr/>
        </p:nvSpPr>
        <p:spPr>
          <a:xfrm>
            <a:off x="7086600" y="6594119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ACA3B-B18E-0D05-E174-8E789FB52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07" y="803485"/>
            <a:ext cx="2362200" cy="2447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6CEE40-479C-6715-DD4E-5F89C3018ED1}"/>
              </a:ext>
            </a:extLst>
          </p:cNvPr>
          <p:cNvSpPr/>
          <p:nvPr/>
        </p:nvSpPr>
        <p:spPr>
          <a:xfrm>
            <a:off x="6784006" y="1290948"/>
            <a:ext cx="2262340" cy="31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4D8C2C-852A-8FC6-8DBB-19B134BD1C1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Zhong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4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Sobel y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1A7638E-48D7-41B1-ADE2-4BDF9EBD9D0C}"/>
              </a:ext>
            </a:extLst>
          </p:cNvPr>
          <p:cNvSpPr/>
          <p:nvPr/>
        </p:nvSpPr>
        <p:spPr>
          <a:xfrm>
            <a:off x="6823620" y="636253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9A37DDFF-41E3-4942-954F-985F4359B912}"/>
              </a:ext>
            </a:extLst>
          </p:cNvPr>
          <p:cNvSpPr/>
          <p:nvPr/>
        </p:nvSpPr>
        <p:spPr>
          <a:xfrm rot="16200000">
            <a:off x="4404229" y="5394936"/>
            <a:ext cx="174384" cy="171746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216BD330-51C0-4D9E-8363-E2A39B1AB7BD}"/>
              </a:ext>
            </a:extLst>
          </p:cNvPr>
          <p:cNvGraphicFramePr>
            <a:graphicFrameLocks noGrp="1"/>
          </p:cNvGraphicFramePr>
          <p:nvPr/>
        </p:nvGraphicFramePr>
        <p:xfrm>
          <a:off x="3970576" y="5054748"/>
          <a:ext cx="1041690" cy="10140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30">
                  <a:extLst>
                    <a:ext uri="{9D8B030D-6E8A-4147-A177-3AD203B41FA5}">
                      <a16:colId xmlns:a16="http://schemas.microsoft.com/office/drawing/2014/main" val="1073264988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2697625519"/>
                    </a:ext>
                  </a:extLst>
                </a:gridCol>
                <a:gridCol w="347230">
                  <a:extLst>
                    <a:ext uri="{9D8B030D-6E8A-4147-A177-3AD203B41FA5}">
                      <a16:colId xmlns:a16="http://schemas.microsoft.com/office/drawing/2014/main" val="1658171031"/>
                    </a:ext>
                  </a:extLst>
                </a:gridCol>
              </a:tblGrid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57384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7624745"/>
                  </a:ext>
                </a:extLst>
              </a:tr>
              <a:tr h="3380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384601"/>
                  </a:ext>
                </a:extLst>
              </a:tr>
            </a:tbl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5029539A-DC75-4E8B-9D71-F7438D1C95AF}"/>
              </a:ext>
            </a:extLst>
          </p:cNvPr>
          <p:cNvSpPr txBox="1"/>
          <p:nvPr/>
        </p:nvSpPr>
        <p:spPr>
          <a:xfrm>
            <a:off x="3752119" y="6342477"/>
            <a:ext cx="1717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Sobel y Filter</a:t>
            </a:r>
            <a:endParaRPr lang="zh-TW" altLang="en-US" sz="20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4AA84226-C994-4D5D-8CC8-B2BF1D16F6EF}"/>
              </a:ext>
            </a:extLst>
          </p:cNvPr>
          <p:cNvGrpSpPr/>
          <p:nvPr/>
        </p:nvGrpSpPr>
        <p:grpSpPr>
          <a:xfrm>
            <a:off x="793175" y="3651442"/>
            <a:ext cx="4360354" cy="1110334"/>
            <a:chOff x="706234" y="5588760"/>
            <a:chExt cx="4360354" cy="1110334"/>
          </a:xfrm>
        </p:grpSpPr>
        <p:sp>
          <p:nvSpPr>
            <p:cNvPr id="34" name="箭號: 向下 33">
              <a:extLst>
                <a:ext uri="{FF2B5EF4-FFF2-40B4-BE49-F238E27FC236}">
                  <a16:creationId xmlns:a16="http://schemas.microsoft.com/office/drawing/2014/main" id="{B1884BC7-4FD3-4F1A-BBB5-D8D836394D5B}"/>
                </a:ext>
              </a:extLst>
            </p:cNvPr>
            <p:cNvSpPr/>
            <p:nvPr/>
          </p:nvSpPr>
          <p:spPr>
            <a:xfrm rot="16200000">
              <a:off x="2864499" y="5578351"/>
              <a:ext cx="324196" cy="3450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7D9E08A-7E69-4815-97FA-99B4689FC299}"/>
                </a:ext>
              </a:extLst>
            </p:cNvPr>
            <p:cNvSpPr/>
            <p:nvPr/>
          </p:nvSpPr>
          <p:spPr>
            <a:xfrm>
              <a:off x="706234" y="6329762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building.</a:t>
              </a:r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jpg</a:t>
              </a:r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7594701-1D3B-4D04-9D4D-704C5642D6FA}"/>
                </a:ext>
              </a:extLst>
            </p:cNvPr>
            <p:cNvSpPr/>
            <p:nvPr/>
          </p:nvSpPr>
          <p:spPr>
            <a:xfrm>
              <a:off x="3843176" y="6323584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/>
                </a:rPr>
                <a:t>Grayscale</a:t>
              </a:r>
              <a:endParaRPr lang="zh-TW" altLang="en-US" dirty="0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DCDD8B13-F056-485C-9053-6ADBE370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6" y="3038152"/>
            <a:ext cx="2076153" cy="138410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D5B8E489-17FA-420A-9DA1-FA07259D4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87" y="3038152"/>
            <a:ext cx="2071225" cy="138081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DAF1ABD6-7D60-441E-80AD-88AE91E64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4" y="4935997"/>
            <a:ext cx="2071225" cy="1380817"/>
          </a:xfrm>
          <a:prstGeom prst="rect">
            <a:avLst/>
          </a:prstGeom>
        </p:spPr>
      </p:pic>
      <p:sp>
        <p:nvSpPr>
          <p:cNvPr id="41" name="箭號: 向下 40">
            <a:extLst>
              <a:ext uri="{FF2B5EF4-FFF2-40B4-BE49-F238E27FC236}">
                <a16:creationId xmlns:a16="http://schemas.microsoft.com/office/drawing/2014/main" id="{A522B9D8-126C-4042-9BCC-4A66E0C212CA}"/>
              </a:ext>
            </a:extLst>
          </p:cNvPr>
          <p:cNvSpPr/>
          <p:nvPr/>
        </p:nvSpPr>
        <p:spPr>
          <a:xfrm rot="3105252">
            <a:off x="2964896" y="4450084"/>
            <a:ext cx="324196" cy="34501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D4906E-FC25-4FDA-889C-68E9DBE9A5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6" b="1281"/>
          <a:stretch/>
        </p:blipFill>
        <p:spPr>
          <a:xfrm>
            <a:off x="6380093" y="4935997"/>
            <a:ext cx="2071225" cy="1380817"/>
          </a:xfrm>
          <a:prstGeom prst="rect">
            <a:avLst/>
          </a:prstGeom>
        </p:spPr>
      </p:pic>
      <p:sp>
        <p:nvSpPr>
          <p:cNvPr id="4" name="投影片編號版面配置區 13">
            <a:extLst>
              <a:ext uri="{FF2B5EF4-FFF2-40B4-BE49-F238E27FC236}">
                <a16:creationId xmlns:a16="http://schemas.microsoft.com/office/drawing/2014/main" id="{DD9FBB08-9F4B-647A-5686-E0ED69A2A7CC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Shape 186">
            <a:extLst>
              <a:ext uri="{FF2B5EF4-FFF2-40B4-BE49-F238E27FC236}">
                <a16:creationId xmlns:a16="http://schemas.microsoft.com/office/drawing/2014/main" id="{D84A44A8-5A0E-F2F0-F9CB-E7A0930070D3}"/>
              </a:ext>
            </a:extLst>
          </p:cNvPr>
          <p:cNvSpPr txBox="1">
            <a:spLocks/>
          </p:cNvSpPr>
          <p:nvPr/>
        </p:nvSpPr>
        <p:spPr>
          <a:xfrm>
            <a:off x="1" y="466682"/>
            <a:ext cx="6746032" cy="241568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   Given: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RGB image, “building.jpg”</a:t>
            </a:r>
          </a:p>
          <a:p>
            <a:pPr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Q: Generate Sobel y image for “building.jpg”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Convert the RGB image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into a grayscale image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mooth grayscale image with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Gaussian smoothing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filter.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 Sobel edge detection to detect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horizontal edge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by</a:t>
            </a:r>
            <a:r>
              <a:rPr lang="zh-TW" altLang="en-US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your own 3x3 Sobel x operator. (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Can not use OpenCV Function cv2.Sobel and cv2.filter2D.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625475" lvl="0" indent="-271463" defTabSz="914400">
              <a:buClr>
                <a:srgbClr val="000000"/>
              </a:buClr>
              <a:buSzPct val="100000"/>
              <a:buAutoNum type="arabicParenR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show the result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cv2.imshow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Textbook Chapter 6, p.144 ~ 149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B2A3AA9-9C5C-A4B6-3A97-C9BD51F03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407" y="803485"/>
            <a:ext cx="2362200" cy="24479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595842-259C-E566-1D6C-7C458457E736}"/>
              </a:ext>
            </a:extLst>
          </p:cNvPr>
          <p:cNvSpPr/>
          <p:nvPr/>
        </p:nvSpPr>
        <p:spPr>
          <a:xfrm>
            <a:off x="6784006" y="1823607"/>
            <a:ext cx="2262340" cy="31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9CCF8F-1F51-F807-6F09-4283A7D41F06}"/>
              </a:ext>
            </a:extLst>
          </p:cNvPr>
          <p:cNvSpPr/>
          <p:nvPr/>
        </p:nvSpPr>
        <p:spPr>
          <a:xfrm>
            <a:off x="489473" y="634652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Gaussian Smoothing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EFD62D-4FFA-C09A-8099-9FE183C03F64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Zhong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7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09B51FF7-9640-90AA-1E46-C3BAF3D3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07" y="803485"/>
            <a:ext cx="2362200" cy="2447925"/>
          </a:xfrm>
          <a:prstGeom prst="rect">
            <a:avLst/>
          </a:prstGeom>
        </p:spPr>
      </p:pic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Combination and Threshold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466681"/>
                <a:ext cx="6869689" cy="2805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8569" tIns="34275" rIns="68569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2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1.   Given: The result of 3.1) Sobel x and 3.2) Sobel y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kumimoji="0" lang="en-US" altLang="zh-TW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Arial"/>
                  </a:rPr>
                  <a:t>2.   Q: Combine Sobel x and Sobel y, then set threshold for result</a:t>
                </a: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value of pixel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800" i="1" ker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𝑆𝑜𝑏𝑒𝑙</m:t>
                                </m:r>
                              </m:e>
                              <m:sub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 ker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𝑆𝑜𝑏𝑒𝑙</m:t>
                                </m:r>
                              </m:e>
                              <m:sub>
                                <m:r>
                                  <a:rPr lang="en-US" altLang="zh-TW" sz="1800" i="1" ker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 combination result to 0~255</a:t>
                </a:r>
              </a:p>
              <a:p>
                <a:pPr marL="696913" lvl="0" indent="-342900" defTabSz="914400">
                  <a:buClr>
                    <a:srgbClr val="000000"/>
                  </a:buClr>
                  <a:buSzPct val="100000"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threshold 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Set to 0 if pixel value is lower than threshold, otherwise, set to 255.</a:t>
                </a:r>
              </a:p>
              <a:p>
                <a:pPr marL="696913" indent="-342900" defTabSz="914400">
                  <a:buClr>
                    <a:srgbClr val="000000"/>
                  </a:buClr>
                  <a:buSzPct val="100000"/>
                  <a:buFontTx/>
                  <a:buAutoNum type="arabicParenR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both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combination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TW" sz="18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threshold result </a:t>
                </a:r>
                <a:r>
                  <a:rPr lang="en-US" altLang="zh-TW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cv2.imshow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Two results should be shown together.</a:t>
                </a:r>
                <a:endParaRPr lang="en-US" altLang="zh-TW" sz="18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defTabSz="914400">
                  <a:buClr>
                    <a:srgbClr val="000000"/>
                  </a:buClr>
                  <a:buSzPct val="100000"/>
                  <a:buFont typeface="Wingdings" panose="05000000000000000000" pitchFamily="2" charset="2"/>
                  <a:buChar char="p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Hint: </a:t>
                </a: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Textbook Chapter 6, p.148 ~ 149</a:t>
                </a:r>
              </a:p>
              <a:p>
                <a:pPr marL="355600" lvl="0" indent="452438" defTabSz="914400">
                  <a:buClr>
                    <a:srgbClr val="000000"/>
                  </a:buClr>
                  <a:buSzPct val="100000"/>
                  <a:tabLst>
                    <a:tab pos="900113" algn="l"/>
                  </a:tabLst>
                  <a:defRPr/>
                </a:pPr>
                <a:r>
                  <a:rPr lang="en-US" altLang="zh-TW" sz="18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</a:t>
                </a:r>
                <a:endParaRPr lang="en-US" altLang="zh-TW" sz="1800" kern="0" baseline="30000" dirty="0">
                  <a:latin typeface="Times New Roman" panose="02020603050405020304" pitchFamily="18" charset="0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4" name="Shape 186">
                <a:extLst>
                  <a:ext uri="{FF2B5EF4-FFF2-40B4-BE49-F238E27FC236}">
                    <a16:creationId xmlns:a16="http://schemas.microsoft.com/office/drawing/2014/main" id="{4A731A3A-9D72-49B7-8620-8B58CA21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6681"/>
                <a:ext cx="6869689" cy="2805937"/>
              </a:xfrm>
              <a:prstGeom prst="rect">
                <a:avLst/>
              </a:prstGeom>
              <a:blipFill>
                <a:blip r:embed="rId3"/>
                <a:stretch>
                  <a:fillRect l="-1065" t="-1739" b="-4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865B9EAC-60B7-43FB-8E6E-EC95631533D4}"/>
              </a:ext>
            </a:extLst>
          </p:cNvPr>
          <p:cNvGrpSpPr/>
          <p:nvPr/>
        </p:nvGrpSpPr>
        <p:grpSpPr>
          <a:xfrm>
            <a:off x="2638031" y="4018673"/>
            <a:ext cx="999578" cy="1838233"/>
            <a:chOff x="3506947" y="4006333"/>
            <a:chExt cx="999578" cy="1837520"/>
          </a:xfrm>
        </p:grpSpPr>
        <p:sp>
          <p:nvSpPr>
            <p:cNvPr id="22" name="箭號: 向下 21">
              <a:extLst>
                <a:ext uri="{FF2B5EF4-FFF2-40B4-BE49-F238E27FC236}">
                  <a16:creationId xmlns:a16="http://schemas.microsoft.com/office/drawing/2014/main" id="{1B729933-17B6-4524-A21B-D06566A30596}"/>
                </a:ext>
              </a:extLst>
            </p:cNvPr>
            <p:cNvSpPr/>
            <p:nvPr/>
          </p:nvSpPr>
          <p:spPr>
            <a:xfrm rot="16200000">
              <a:off x="4191409" y="4681951"/>
              <a:ext cx="196945" cy="433286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2B8C8D-0CBC-43BC-B6EA-EC01440CA272}"/>
                </a:ext>
              </a:extLst>
            </p:cNvPr>
            <p:cNvSpPr/>
            <p:nvPr/>
          </p:nvSpPr>
          <p:spPr>
            <a:xfrm rot="5400000">
              <a:off x="3088179" y="4858792"/>
              <a:ext cx="1837113" cy="1330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39017C1-7C78-4AFF-A113-C1D8AE29E682}"/>
                </a:ext>
              </a:extLst>
            </p:cNvPr>
            <p:cNvSpPr/>
            <p:nvPr/>
          </p:nvSpPr>
          <p:spPr>
            <a:xfrm>
              <a:off x="3506947" y="4006333"/>
              <a:ext cx="433284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48E0395-0676-42D9-B196-A9E1EB9F0405}"/>
                </a:ext>
              </a:extLst>
            </p:cNvPr>
            <p:cNvSpPr/>
            <p:nvPr/>
          </p:nvSpPr>
          <p:spPr>
            <a:xfrm>
              <a:off x="3506947" y="5734882"/>
              <a:ext cx="447747" cy="1089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65EAF967-5FE6-43CA-98E9-159E4ACA55E1}"/>
              </a:ext>
            </a:extLst>
          </p:cNvPr>
          <p:cNvSpPr/>
          <p:nvPr/>
        </p:nvSpPr>
        <p:spPr>
          <a:xfrm>
            <a:off x="6784006" y="2356268"/>
            <a:ext cx="2262340" cy="31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13">
            <a:extLst>
              <a:ext uri="{FF2B5EF4-FFF2-40B4-BE49-F238E27FC236}">
                <a16:creationId xmlns:a16="http://schemas.microsoft.com/office/drawing/2014/main" id="{1BF9824E-AB1F-8BB0-B8BB-4FE14633E5BD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02BCEE-D894-97C5-9BA7-76F5BA89283B}"/>
              </a:ext>
            </a:extLst>
          </p:cNvPr>
          <p:cNvSpPr/>
          <p:nvPr/>
        </p:nvSpPr>
        <p:spPr>
          <a:xfrm>
            <a:off x="1022698" y="475249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x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30FA73-16B9-F7CC-F8F6-058C116DB683}"/>
              </a:ext>
            </a:extLst>
          </p:cNvPr>
          <p:cNvSpPr/>
          <p:nvPr/>
        </p:nvSpPr>
        <p:spPr>
          <a:xfrm>
            <a:off x="1005402" y="648852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Sobel y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B8FD5A-99B4-A735-2F90-1AB7D52EF02F}"/>
              </a:ext>
            </a:extLst>
          </p:cNvPr>
          <p:cNvSpPr/>
          <p:nvPr/>
        </p:nvSpPr>
        <p:spPr>
          <a:xfrm>
            <a:off x="3652348" y="5607107"/>
            <a:ext cx="2246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Combination of Sobel x and Sobel y</a:t>
            </a:r>
            <a:endParaRPr lang="zh-TW" altLang="en-US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82F2DA03-87F4-30E1-9B63-CD655832B9E4}"/>
              </a:ext>
            </a:extLst>
          </p:cNvPr>
          <p:cNvSpPr/>
          <p:nvPr/>
        </p:nvSpPr>
        <p:spPr>
          <a:xfrm rot="16200000">
            <a:off x="6177797" y="4626987"/>
            <a:ext cx="170310" cy="59529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A8CCEA-6D3C-72C4-D0C1-266391F14A39}"/>
              </a:ext>
            </a:extLst>
          </p:cNvPr>
          <p:cNvSpPr/>
          <p:nvPr/>
        </p:nvSpPr>
        <p:spPr>
          <a:xfrm>
            <a:off x="6785452" y="568203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Threshold result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0F1792B-9CC1-28C6-5171-376C570F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970" y="4208061"/>
            <a:ext cx="2103602" cy="139904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38BA4DF-9940-521A-12B3-CBF0731C2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603" y="4205398"/>
            <a:ext cx="2103198" cy="140437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33CFFBE-5810-272A-984A-51E5F22CB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68" y="5119043"/>
            <a:ext cx="2068569" cy="138564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B56EEF6-89C1-4F83-EC3B-AB5A014B8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80" y="3389427"/>
            <a:ext cx="2063657" cy="138564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3DABAE9-E094-C16A-0A79-3B7F576E24DC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Zhong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634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85">
            <a:extLst>
              <a:ext uri="{FF2B5EF4-FFF2-40B4-BE49-F238E27FC236}">
                <a16:creationId xmlns:a16="http://schemas.microsoft.com/office/drawing/2014/main" id="{3F70DD54-5846-4664-880A-2B3C71CBEA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949054" lvl="0" indent="-1949054" defTabSz="914400">
              <a:buSzPct val="25000"/>
              <a:defRPr/>
            </a:pPr>
            <a:r>
              <a:rPr lang="en-US" altLang="zh-TW" sz="2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Gradient Angle (5%)</a:t>
            </a:r>
            <a:endParaRPr kumimoji="0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4A731A3A-9D72-49B7-8620-8B58CA217E0F}"/>
              </a:ext>
            </a:extLst>
          </p:cNvPr>
          <p:cNvSpPr txBox="1">
            <a:spLocks/>
          </p:cNvSpPr>
          <p:nvPr/>
        </p:nvSpPr>
        <p:spPr>
          <a:xfrm>
            <a:off x="0" y="466681"/>
            <a:ext cx="6741405" cy="290430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   Given: The result of 3.1) Sobel x and 3.2) Sobel 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   Q: Calculate the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angle and show specific range of angle.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55600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Calculate the gradient angle by result of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Sobel x and Sobel y</a:t>
            </a:r>
          </a:p>
          <a:p>
            <a:pPr marL="630238" indent="-274638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Generate </a:t>
            </a:r>
            <a:r>
              <a:rPr lang="en-US" altLang="zh-TW" sz="18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b="1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masks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given two different range of angle (1)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</a:t>
            </a:r>
            <a:r>
              <a:rPr lang="en-US" altLang="zh-TW" sz="1800" dirty="0">
                <a:solidFill>
                  <a:srgbClr val="FF0000"/>
                </a:solidFill>
              </a:rPr>
              <a:t>˚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~180</a:t>
            </a:r>
            <a:r>
              <a:rPr lang="en-US" altLang="zh-TW" sz="1800" dirty="0">
                <a:solidFill>
                  <a:srgbClr val="FF0000"/>
                </a:solidFill>
              </a:rPr>
              <a:t>˚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210</a:t>
            </a:r>
            <a:r>
              <a:rPr lang="en-US" altLang="zh-TW" sz="1800" dirty="0">
                <a:solidFill>
                  <a:srgbClr val="FF0000"/>
                </a:solidFill>
              </a:rPr>
              <a:t>˚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~330</a:t>
            </a:r>
            <a:r>
              <a:rPr lang="en-US" altLang="zh-TW" sz="1800" dirty="0">
                <a:solidFill>
                  <a:srgbClr val="FF0000"/>
                </a:solidFill>
              </a:rPr>
              <a:t>˚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Set to 255 if pixel value is in range, otherwise set to 0. </a:t>
            </a:r>
          </a:p>
          <a:p>
            <a:pPr marL="630238" marR="0" lvl="0" indent="-274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Generate results by calling cv2.bitwise_and(</a:t>
            </a:r>
            <a:r>
              <a:rPr lang="en-US" altLang="zh-TW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which </a:t>
            </a:r>
            <a:r>
              <a:rPr lang="en-US" altLang="zh-TW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result form 3.3</a:t>
            </a:r>
          </a:p>
          <a:p>
            <a:pPr marL="630238" indent="-274638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Show both</a:t>
            </a:r>
            <a:r>
              <a:rPr lang="en-US" altLang="zh-TW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altLang="zh-TW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cv2.imshow 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function.</a:t>
            </a: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Two results should be shown together.</a:t>
            </a:r>
            <a:endParaRPr lang="en-US" altLang="zh-TW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274638" defTabSz="914400">
              <a:buClr>
                <a:srgbClr val="000000"/>
              </a:buClr>
              <a:buSzPct val="100000"/>
              <a:tabLst>
                <a:tab pos="900113" algn="l"/>
              </a:tabLst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indent="-342900" defTabSz="914400">
              <a:buClr>
                <a:srgbClr val="000000"/>
              </a:buClr>
              <a:buSzPct val="100000"/>
              <a:buFont typeface="Wingdings" panose="05000000000000000000" pitchFamily="2" charset="2"/>
              <a:buChar char="p"/>
              <a:tabLst>
                <a:tab pos="900113" algn="l"/>
              </a:tabLst>
              <a:defRPr/>
            </a:pPr>
            <a:r>
              <a:rPr lang="en-US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 Gradient angle </a:t>
            </a:r>
            <a:r>
              <a:rPr lang="el-GR" altLang="zh-TW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TW" sz="1800" dirty="0"/>
              <a:t>˚</a:t>
            </a: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投影片編號版面配置區 13">
            <a:extLst>
              <a:ext uri="{FF2B5EF4-FFF2-40B4-BE49-F238E27FC236}">
                <a16:creationId xmlns:a16="http://schemas.microsoft.com/office/drawing/2014/main" id="{20B0AB38-A785-710F-BA0D-FFA99CBC912D}"/>
              </a:ext>
            </a:extLst>
          </p:cNvPr>
          <p:cNvSpPr txBox="1">
            <a:spLocks/>
          </p:cNvSpPr>
          <p:nvPr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4A321F8C-95A4-A4E6-31BF-BF0D9005C59A}"/>
              </a:ext>
            </a:extLst>
          </p:cNvPr>
          <p:cNvGrpSpPr/>
          <p:nvPr/>
        </p:nvGrpSpPr>
        <p:grpSpPr>
          <a:xfrm>
            <a:off x="2465984" y="3035328"/>
            <a:ext cx="2864482" cy="2173056"/>
            <a:chOff x="2472612" y="3649180"/>
            <a:chExt cx="2864482" cy="217305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CF234D9-0105-2053-2667-3AD6EDC6766E}"/>
                </a:ext>
              </a:extLst>
            </p:cNvPr>
            <p:cNvSpPr/>
            <p:nvPr/>
          </p:nvSpPr>
          <p:spPr>
            <a:xfrm>
              <a:off x="3032449" y="4077478"/>
              <a:ext cx="1334278" cy="1334278"/>
            </a:xfrm>
            <a:prstGeom prst="ellipse">
              <a:avLst/>
            </a:prstGeom>
            <a:noFill/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FD8324AD-E14B-F274-80CF-3A4F35421C76}"/>
                </a:ext>
              </a:extLst>
            </p:cNvPr>
            <p:cNvCxnSpPr>
              <a:cxnSpLocks/>
            </p:cNvCxnSpPr>
            <p:nvPr/>
          </p:nvCxnSpPr>
          <p:spPr>
            <a:xfrm>
              <a:off x="2948473" y="4744617"/>
              <a:ext cx="15912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6B2D9CAF-0C3A-AAF4-E39F-0F126C467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9588" y="3921000"/>
              <a:ext cx="0" cy="1601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8840FA2-CE86-1E67-E549-7CDC0F71407F}"/>
                </a:ext>
              </a:extLst>
            </p:cNvPr>
            <p:cNvSpPr txBox="1"/>
            <p:nvPr/>
          </p:nvSpPr>
          <p:spPr>
            <a:xfrm>
              <a:off x="4507621" y="4600797"/>
              <a:ext cx="792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0˚/360 ˚</a:t>
              </a:r>
              <a:endParaRPr lang="zh-TW" altLang="en-US" sz="1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EB35987-6F6A-C74A-11A0-41B400715E8E}"/>
                </a:ext>
              </a:extLst>
            </p:cNvPr>
            <p:cNvSpPr txBox="1"/>
            <p:nvPr/>
          </p:nvSpPr>
          <p:spPr>
            <a:xfrm>
              <a:off x="4442290" y="4408033"/>
              <a:ext cx="89480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Sobel x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B0BF2F5-74CD-1126-3551-7AA965E6BFC9}"/>
                </a:ext>
              </a:extLst>
            </p:cNvPr>
            <p:cNvSpPr txBox="1"/>
            <p:nvPr/>
          </p:nvSpPr>
          <p:spPr>
            <a:xfrm>
              <a:off x="3647226" y="3771506"/>
              <a:ext cx="1316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Sobel y</a:t>
              </a:r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B0A206A-0AF0-97F6-8FA3-1BCF3E230159}"/>
                </a:ext>
              </a:extLst>
            </p:cNvPr>
            <p:cNvSpPr txBox="1"/>
            <p:nvPr/>
          </p:nvSpPr>
          <p:spPr>
            <a:xfrm>
              <a:off x="3513444" y="3649180"/>
              <a:ext cx="951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90˚</a:t>
              </a:r>
              <a:endParaRPr lang="zh-TW" altLang="en-US" sz="1400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5843475-A330-6B95-9B07-46F57062EEA2}"/>
                </a:ext>
              </a:extLst>
            </p:cNvPr>
            <p:cNvSpPr txBox="1"/>
            <p:nvPr/>
          </p:nvSpPr>
          <p:spPr>
            <a:xfrm>
              <a:off x="2472612" y="4600797"/>
              <a:ext cx="951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180˚</a:t>
              </a:r>
              <a:endParaRPr lang="zh-TW" altLang="en-US" sz="1400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DE3ACF5-C893-51CC-62A0-BF0B60044739}"/>
                </a:ext>
              </a:extLst>
            </p:cNvPr>
            <p:cNvSpPr txBox="1"/>
            <p:nvPr/>
          </p:nvSpPr>
          <p:spPr>
            <a:xfrm>
              <a:off x="3490585" y="5514459"/>
              <a:ext cx="951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/>
                <a:t>270˚</a:t>
              </a:r>
              <a:endParaRPr lang="zh-TW" altLang="en-US" sz="1400" dirty="0"/>
            </a:p>
          </p:txBody>
        </p:sp>
      </p:grp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39F49EA-2BDF-44BC-2BE0-06B0A3AB2F43}"/>
              </a:ext>
            </a:extLst>
          </p:cNvPr>
          <p:cNvCxnSpPr>
            <a:cxnSpLocks/>
          </p:cNvCxnSpPr>
          <p:nvPr/>
        </p:nvCxnSpPr>
        <p:spPr>
          <a:xfrm flipV="1">
            <a:off x="3692163" y="3754350"/>
            <a:ext cx="549283" cy="369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>
            <a:extLst>
              <a:ext uri="{FF2B5EF4-FFF2-40B4-BE49-F238E27FC236}">
                <a16:creationId xmlns:a16="http://schemas.microsoft.com/office/drawing/2014/main" id="{2D826B79-402F-4D86-AD79-05664EF6D7D0}"/>
              </a:ext>
            </a:extLst>
          </p:cNvPr>
          <p:cNvSpPr/>
          <p:nvPr/>
        </p:nvSpPr>
        <p:spPr>
          <a:xfrm rot="1916900">
            <a:off x="3745116" y="4000068"/>
            <a:ext cx="165120" cy="168757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CA35BC-E1B7-398B-EB39-D0737960A40F}"/>
              </a:ext>
            </a:extLst>
          </p:cNvPr>
          <p:cNvSpPr txBox="1"/>
          <p:nvPr/>
        </p:nvSpPr>
        <p:spPr>
          <a:xfrm>
            <a:off x="3855181" y="3885470"/>
            <a:ext cx="366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TW" sz="1400" dirty="0"/>
              <a:t>˚</a:t>
            </a:r>
            <a:endParaRPr lang="zh-TW" altLang="en-US" sz="1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E0CAB8E-D3C3-97D3-14C4-B947D63B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07" y="803485"/>
            <a:ext cx="2362200" cy="2447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1BB42C-3685-7B8C-B688-499CA25D0517}"/>
              </a:ext>
            </a:extLst>
          </p:cNvPr>
          <p:cNvSpPr/>
          <p:nvPr/>
        </p:nvSpPr>
        <p:spPr>
          <a:xfrm>
            <a:off x="6784006" y="2880053"/>
            <a:ext cx="2262340" cy="310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5C4FE5-2064-4C0C-8E58-F7775B827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23" y="3522395"/>
            <a:ext cx="2093879" cy="140483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F9A048F-DAB4-4138-BF3C-4A19F35A0FD4}"/>
              </a:ext>
            </a:extLst>
          </p:cNvPr>
          <p:cNvSpPr txBox="1"/>
          <p:nvPr/>
        </p:nvSpPr>
        <p:spPr>
          <a:xfrm>
            <a:off x="6714288" y="6391319"/>
            <a:ext cx="14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 image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C5E0D1-7DBE-E32D-6FAC-336923C1860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Zhong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C7C8A5-5C06-41FC-B6EB-5D46A8926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23" y="5046812"/>
            <a:ext cx="2093879" cy="13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2023/11/07  (Tue.)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Upload/Homework/Hw1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opencvdl2023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RL2023opencvdl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Hw1_StudentID_Name_Version.rar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Hw1_F71234567_林小明_V2.rar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 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(20%)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369332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(7%) Rotation</a:t>
            </a:r>
          </a:p>
          <a:p>
            <a:pPr marL="809625" lvl="2" indent="-447675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(7%) Scaling</a:t>
            </a:r>
          </a:p>
          <a:p>
            <a:pPr marL="809625" lvl="2" indent="-447675">
              <a:lnSpc>
                <a:spcPct val="100000"/>
              </a:lnSpc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(6%) Translate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A55EF5-566F-1E1A-5F41-0E3B6DA15102}"/>
              </a:ext>
            </a:extLst>
          </p:cNvPr>
          <p:cNvSpPr txBox="1"/>
          <p:nvPr/>
        </p:nvSpPr>
        <p:spPr>
          <a:xfrm>
            <a:off x="4782200" y="429042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UI Demo: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</p:txBody>
      </p:sp>
      <p:pic>
        <p:nvPicPr>
          <p:cNvPr id="7" name="圖片 6" descr="一張含有 文字, 螢幕擷取畫面, 數字, 圖表 的圖片&#10;&#10;自動產生的描述">
            <a:extLst>
              <a:ext uri="{FF2B5EF4-FFF2-40B4-BE49-F238E27FC236}">
                <a16:creationId xmlns:a16="http://schemas.microsoft.com/office/drawing/2014/main" id="{2FA765E7-3E7C-B900-F43A-44CFDB3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00" y="858576"/>
            <a:ext cx="3777530" cy="51408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542806-504A-226C-B2E1-C7BE401D24E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Jimmy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0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6558684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Transforms</a:t>
            </a:r>
            <a:r>
              <a:rPr lang="en-US" altLang="zh-TW" b="1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0%)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-23513" y="3940543"/>
            <a:ext cx="189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 Demo: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圖片 3" descr="一張含有 食物, 速食, 漢堡, 三明治 的圖片&#10;&#10;自動產生的描述">
            <a:extLst>
              <a:ext uri="{FF2B5EF4-FFF2-40B4-BE49-F238E27FC236}">
                <a16:creationId xmlns:a16="http://schemas.microsoft.com/office/drawing/2014/main" id="{83CB5F90-3174-77C8-C2D3-91BF850C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6" y="4492612"/>
            <a:ext cx="3549236" cy="19964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110C49-413B-8EB9-B063-6ACC8E039E32}"/>
              </a:ext>
            </a:extLst>
          </p:cNvPr>
          <p:cNvSpPr txBox="1"/>
          <p:nvPr/>
        </p:nvSpPr>
        <p:spPr>
          <a:xfrm>
            <a:off x="1761211" y="6447921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Input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文字方塊 4">
            <a:extLst>
              <a:ext uri="{FF2B5EF4-FFF2-40B4-BE49-F238E27FC236}">
                <a16:creationId xmlns:a16="http://schemas.microsoft.com/office/drawing/2014/main" id="{EB77070A-6FF4-4DB5-B60F-59DC491B1B19}"/>
              </a:ext>
            </a:extLst>
          </p:cNvPr>
          <p:cNvSpPr txBox="1"/>
          <p:nvPr/>
        </p:nvSpPr>
        <p:spPr>
          <a:xfrm>
            <a:off x="-2187" y="407176"/>
            <a:ext cx="895387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1.  Given: “burger.png”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2.  Q: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1) Click button “4. Transforms”, burger.png should be showed.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	2) Please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rotate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,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scale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and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translate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the burger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(as image below) using 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cv.warpAffine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893763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function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following parameters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set default values 0, should be manually adjusted in the GUI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(1) Angle = 30</a:t>
            </a:r>
            <a:r>
              <a:rPr kumimoji="0" lang="en-US" altLang="zh-TW" sz="16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(positive degree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counter-clockwise)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(2) Scale = 0.9,</a:t>
            </a:r>
          </a:p>
          <a:p>
            <a:pPr marL="628650" marR="0" lvl="0" indent="-6286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(3) Translation with: </a:t>
            </a:r>
          </a:p>
          <a:p>
            <a:pPr marL="1344613" marR="0" lvl="7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new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X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old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+ 535 pixels = 240 + 535 = 775</a:t>
            </a:r>
          </a:p>
          <a:p>
            <a:pPr marL="1344613" marR="0" lvl="7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new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</a:t>
            </a:r>
            <a:r>
              <a:rPr kumimoji="0" lang="en-US" altLang="zh-TW" sz="1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old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+ 335 pixels = 200 + 335 = 535</a:t>
            </a:r>
          </a:p>
          <a:p>
            <a:pPr marL="1344613" marR="0" lvl="7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Point C (240, 200) is center point of burger in original image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 Point C’(775, 535) is center point of burger in result image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Textbook Chapter 12, (p.407 ~ 412)</a:t>
            </a:r>
          </a:p>
          <a:p>
            <a:pPr marL="0" marR="0" lvl="0" indent="80962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python: 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cv.warpAffine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()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1" name="圖片 10" descr="一張含有 三明治, 食物, 速食, 烘焙食品 的圖片&#10;&#10;自動產生的描述">
            <a:extLst>
              <a:ext uri="{FF2B5EF4-FFF2-40B4-BE49-F238E27FC236}">
                <a16:creationId xmlns:a16="http://schemas.microsoft.com/office/drawing/2014/main" id="{AACD7D31-8F24-E5B2-EC74-09B6D9C9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109" y="4489311"/>
            <a:ext cx="3549236" cy="199644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433FF3-ABAB-AAC4-CC20-5E1775409C20}"/>
              </a:ext>
            </a:extLst>
          </p:cNvPr>
          <p:cNvSpPr txBox="1"/>
          <p:nvPr/>
        </p:nvSpPr>
        <p:spPr>
          <a:xfrm>
            <a:off x="6005886" y="6447922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Output Image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D6FD6297-E810-419D-B5E1-06BE147ACF5C}"/>
              </a:ext>
            </a:extLst>
          </p:cNvPr>
          <p:cNvSpPr txBox="1"/>
          <p:nvPr/>
        </p:nvSpPr>
        <p:spPr>
          <a:xfrm>
            <a:off x="6418747" y="5612562"/>
            <a:ext cx="113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C’ (775, 535)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F3F5763-F9BE-4D38-8B65-D86E8603DBA0}"/>
              </a:ext>
            </a:extLst>
          </p:cNvPr>
          <p:cNvCxnSpPr>
            <a:cxnSpLocks/>
          </p:cNvCxnSpPr>
          <p:nvPr/>
        </p:nvCxnSpPr>
        <p:spPr>
          <a:xfrm>
            <a:off x="6418748" y="4489311"/>
            <a:ext cx="0" cy="1110028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373CE57-8B18-44C1-88D5-777F4E830EB1}"/>
              </a:ext>
            </a:extLst>
          </p:cNvPr>
          <p:cNvCxnSpPr>
            <a:cxnSpLocks/>
          </p:cNvCxnSpPr>
          <p:nvPr/>
        </p:nvCxnSpPr>
        <p:spPr>
          <a:xfrm flipV="1">
            <a:off x="4911207" y="5564450"/>
            <a:ext cx="1543541" cy="5323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223CBCF-DF59-434F-86D0-59626F6B901E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6360654" y="5563944"/>
            <a:ext cx="843414" cy="506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449CF48-AA6A-4C08-99E3-2B18133DD128}"/>
              </a:ext>
            </a:extLst>
          </p:cNvPr>
          <p:cNvCxnSpPr>
            <a:cxnSpLocks/>
          </p:cNvCxnSpPr>
          <p:nvPr/>
        </p:nvCxnSpPr>
        <p:spPr>
          <a:xfrm flipV="1">
            <a:off x="6249187" y="5194392"/>
            <a:ext cx="808235" cy="470315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3571FC8B-DD57-4EBE-8831-186CFB92CF4D}"/>
              </a:ext>
            </a:extLst>
          </p:cNvPr>
          <p:cNvSpPr/>
          <p:nvPr/>
        </p:nvSpPr>
        <p:spPr>
          <a:xfrm>
            <a:off x="6523685" y="5502717"/>
            <a:ext cx="47500" cy="104151"/>
          </a:xfrm>
          <a:prstGeom prst="arc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文字方塊 42">
            <a:extLst>
              <a:ext uri="{FF2B5EF4-FFF2-40B4-BE49-F238E27FC236}">
                <a16:creationId xmlns:a16="http://schemas.microsoft.com/office/drawing/2014/main" id="{26A7CEF4-98E7-480B-AB66-F8B1DB996043}"/>
              </a:ext>
            </a:extLst>
          </p:cNvPr>
          <p:cNvSpPr txBox="1"/>
          <p:nvPr/>
        </p:nvSpPr>
        <p:spPr>
          <a:xfrm>
            <a:off x="6705785" y="5291562"/>
            <a:ext cx="563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30</a:t>
            </a:r>
            <a:r>
              <a:rPr kumimoji="0" lang="en-US" altLang="zh-TW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</a:t>
            </a:r>
            <a:endParaRPr kumimoji="0" lang="zh-TW" altLang="en-US" sz="1400" b="1" i="0" u="none" strike="noStrike" kern="1200" cap="none" spc="0" normalizeH="0" baseline="30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文字方塊 34">
            <a:extLst>
              <a:ext uri="{FF2B5EF4-FFF2-40B4-BE49-F238E27FC236}">
                <a16:creationId xmlns:a16="http://schemas.microsoft.com/office/drawing/2014/main" id="{7C6C3F4B-D4CE-4447-B263-106DC0431846}"/>
              </a:ext>
            </a:extLst>
          </p:cNvPr>
          <p:cNvSpPr txBox="1"/>
          <p:nvPr/>
        </p:nvSpPr>
        <p:spPr>
          <a:xfrm>
            <a:off x="894870" y="4941631"/>
            <a:ext cx="115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C (240, 200)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FCAFF7-AD31-4D7E-A38A-A77316911ADF}"/>
              </a:ext>
            </a:extLst>
          </p:cNvPr>
          <p:cNvCxnSpPr>
            <a:cxnSpLocks/>
          </p:cNvCxnSpPr>
          <p:nvPr/>
        </p:nvCxnSpPr>
        <p:spPr>
          <a:xfrm>
            <a:off x="1028957" y="4493572"/>
            <a:ext cx="10881" cy="329176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C5D04B7-BB60-4CEE-B640-103F1E9C4EB2}"/>
              </a:ext>
            </a:extLst>
          </p:cNvPr>
          <p:cNvCxnSpPr>
            <a:cxnSpLocks/>
          </p:cNvCxnSpPr>
          <p:nvPr/>
        </p:nvCxnSpPr>
        <p:spPr>
          <a:xfrm>
            <a:off x="539273" y="4854378"/>
            <a:ext cx="453684" cy="1314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16DA8C2A-101F-88AE-2C32-83EF57BD7D6B}"/>
              </a:ext>
            </a:extLst>
          </p:cNvPr>
          <p:cNvCxnSpPr>
            <a:cxnSpLocks/>
          </p:cNvCxnSpPr>
          <p:nvPr/>
        </p:nvCxnSpPr>
        <p:spPr>
          <a:xfrm>
            <a:off x="4817760" y="4479207"/>
            <a:ext cx="3777665" cy="20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220198-D83D-C524-78A9-28871B998896}"/>
              </a:ext>
            </a:extLst>
          </p:cNvPr>
          <p:cNvCxnSpPr>
            <a:cxnSpLocks/>
          </p:cNvCxnSpPr>
          <p:nvPr/>
        </p:nvCxnSpPr>
        <p:spPr>
          <a:xfrm flipH="1">
            <a:off x="4911207" y="4363558"/>
            <a:ext cx="7084" cy="23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B8B334A-1E3A-3A50-462A-B21747FFCD0D}"/>
              </a:ext>
            </a:extLst>
          </p:cNvPr>
          <p:cNvCxnSpPr>
            <a:cxnSpLocks/>
          </p:cNvCxnSpPr>
          <p:nvPr/>
        </p:nvCxnSpPr>
        <p:spPr>
          <a:xfrm>
            <a:off x="438617" y="4479207"/>
            <a:ext cx="382838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6302B2A-B13F-54A2-78B0-69B27DBAF255}"/>
              </a:ext>
            </a:extLst>
          </p:cNvPr>
          <p:cNvCxnSpPr>
            <a:cxnSpLocks/>
          </p:cNvCxnSpPr>
          <p:nvPr/>
        </p:nvCxnSpPr>
        <p:spPr>
          <a:xfrm>
            <a:off x="548575" y="4363558"/>
            <a:ext cx="16911" cy="2371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C8A992-F37E-CAA7-5C92-22C7A937741C}"/>
              </a:ext>
            </a:extLst>
          </p:cNvPr>
          <p:cNvSpPr txBox="1"/>
          <p:nvPr/>
        </p:nvSpPr>
        <p:spPr>
          <a:xfrm>
            <a:off x="9240" y="4183184"/>
            <a:ext cx="59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(0, 0)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065AD0-AAEB-AB70-A238-BF1B2E3B76A3}"/>
              </a:ext>
            </a:extLst>
          </p:cNvPr>
          <p:cNvSpPr txBox="1"/>
          <p:nvPr/>
        </p:nvSpPr>
        <p:spPr>
          <a:xfrm>
            <a:off x="4385448" y="4167888"/>
            <a:ext cx="592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(0, 0)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" name="圖片 2" descr="一張含有 文字, 螢幕擷取畫面, 數字, 圖表 的圖片&#10;&#10;自動產生的描述">
            <a:extLst>
              <a:ext uri="{FF2B5EF4-FFF2-40B4-BE49-F238E27FC236}">
                <a16:creationId xmlns:a16="http://schemas.microsoft.com/office/drawing/2014/main" id="{055F3DCB-EA54-7CB4-3933-18CB582A4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291" y="1689026"/>
            <a:ext cx="1754631" cy="23878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348EF9-C2D1-9E59-9C51-9120AAEAED53}"/>
              </a:ext>
            </a:extLst>
          </p:cNvPr>
          <p:cNvSpPr/>
          <p:nvPr/>
        </p:nvSpPr>
        <p:spPr>
          <a:xfrm>
            <a:off x="7204068" y="3521959"/>
            <a:ext cx="765759" cy="2828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B2177980-2DF9-0C29-9409-B7A221E70899}"/>
              </a:ext>
            </a:extLst>
          </p:cNvPr>
          <p:cNvSpPr/>
          <p:nvPr/>
        </p:nvSpPr>
        <p:spPr>
          <a:xfrm>
            <a:off x="978304" y="4810216"/>
            <a:ext cx="123067" cy="128114"/>
          </a:xfrm>
          <a:prstGeom prst="plus">
            <a:avLst>
              <a:gd name="adj" fmla="val 394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十字形 12">
            <a:extLst>
              <a:ext uri="{FF2B5EF4-FFF2-40B4-BE49-F238E27FC236}">
                <a16:creationId xmlns:a16="http://schemas.microsoft.com/office/drawing/2014/main" id="{C6536BCD-633A-0D67-FEFC-FEAD98E46075}"/>
              </a:ext>
            </a:extLst>
          </p:cNvPr>
          <p:cNvSpPr/>
          <p:nvPr/>
        </p:nvSpPr>
        <p:spPr>
          <a:xfrm>
            <a:off x="6360654" y="5499887"/>
            <a:ext cx="123067" cy="128114"/>
          </a:xfrm>
          <a:prstGeom prst="plus">
            <a:avLst>
              <a:gd name="adj" fmla="val 394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AE4AA7-A96D-9231-77FA-1A724B1D971D}"/>
              </a:ext>
            </a:extLst>
          </p:cNvPr>
          <p:cNvSpPr txBox="1"/>
          <p:nvPr/>
        </p:nvSpPr>
        <p:spPr>
          <a:xfrm>
            <a:off x="3504729" y="6495340"/>
            <a:ext cx="1208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(1920, 1080)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FE4736-CF1B-F5FF-9AC8-E3F34B0A07B4}"/>
              </a:ext>
            </a:extLst>
          </p:cNvPr>
          <p:cNvSpPr txBox="1"/>
          <p:nvPr/>
        </p:nvSpPr>
        <p:spPr>
          <a:xfrm>
            <a:off x="7874444" y="6485756"/>
            <a:ext cx="1208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(1920, 1080)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516B7C-912E-4BC1-783F-F70812721C67}"/>
              </a:ext>
            </a:extLst>
          </p:cNvPr>
          <p:cNvSpPr txBox="1"/>
          <p:nvPr/>
        </p:nvSpPr>
        <p:spPr>
          <a:xfrm>
            <a:off x="4695153" y="3375424"/>
            <a:ext cx="2349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Rotation, Scale: Object center not move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Translation: Object center move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09CD2428-44B7-9FD0-266B-4059FF764EB1}"/>
              </a:ext>
            </a:extLst>
          </p:cNvPr>
          <p:cNvSpPr/>
          <p:nvPr/>
        </p:nvSpPr>
        <p:spPr>
          <a:xfrm>
            <a:off x="4330450" y="5299181"/>
            <a:ext cx="462455" cy="336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9837BF-4C95-4D2A-1AE9-E2C8CC91F159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Jimmy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9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5.1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CIFAR10 and show 9 Augmented Images with Labels.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(4%)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 Use the Model with Highest Validation Accuracy to Run Inference, Show the Predicted Distribution and Class Label. (6%)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C503A9-16AC-98C1-2E40-630D5CAB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82" y="2735856"/>
            <a:ext cx="6229460" cy="29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96448" y="395683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altLang="zh-TW" sz="14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BN (Batch Normalization)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CIFAR10.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BN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VGG19: A convolutional neural network that is 19 layers deep.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(Batch Normalization):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used to make training of artificial neural networks faster and more stable.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 collection of 60,000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32x32 color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10 different classes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that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commonly used to train machine learning and computer vision algorithms.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airplane, automobile, bird, cat, deer, dog, frog, horse, ship, truck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dataset: 50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dataset: 10000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</a:t>
            </a:r>
          </a:p>
          <a:p>
            <a:pPr marL="790576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dataset: 10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 in total. (Generating from validation dataset.)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CIFAR-10 Dataset | Papers With Code">
            <a:extLst>
              <a:ext uri="{FF2B5EF4-FFF2-40B4-BE49-F238E27FC236}">
                <a16:creationId xmlns:a16="http://schemas.microsoft.com/office/drawing/2014/main" id="{EB11AD93-97B5-CEB7-0006-F3724D4E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20" y="2792627"/>
            <a:ext cx="3021098" cy="233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0DE9EF47-9D06-F420-1241-830047811986}"/>
              </a:ext>
            </a:extLst>
          </p:cNvPr>
          <p:cNvSpPr txBox="1"/>
          <p:nvPr/>
        </p:nvSpPr>
        <p:spPr>
          <a:xfrm>
            <a:off x="6749005" y="5143535"/>
            <a:ext cx="15171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1: CIFAR10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8" y="377125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90575" lvl="2" indent="-249238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for model training.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lang="en-US" altLang="zh-TW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Homework </a:t>
            </a: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There are 2 different folders in ‘Q5_image’.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‘Q5_image/Q5_1,' there are 9 different images used in Q5-1. When demoing, use the same images.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subfolder 'Q5_image/Q5_4,' there are 9 different images used in Q5-4. These images are used for testing your program. When demoing, we will use different images for the demonstration.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6C0E332-575B-7BB6-A685-9AA41CB8FAB7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Training a CIFAR10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4DE97ACF-4580-0347-58AF-B5E3DC1DB3E7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5.1 Show 9 Augmented Images with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abels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Q5.1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PIL.Image.open()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folder.</a:t>
            </a:r>
          </a:p>
          <a:p>
            <a:pPr marL="806450" lvl="2" indent="-269875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least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 of data augmentation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transforms.RandomHorizontalFlip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transforms.RandomVerticalFlip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</a:p>
          <a:p>
            <a:pPr marL="1182687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transforms.RandomRotation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(30)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 Show Augmentation Images”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Load 9 images in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/Q5_image/Q5_1/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folder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Apply data augmentation on 9 images.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8288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Show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images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with label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in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5036957" y="6012322"/>
            <a:ext cx="434946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Figure1: 9</a:t>
            </a:r>
            <a:r>
              <a:rPr kumimoji="0" lang="zh-TW" altLang="en-US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Augmented images </a:t>
            </a:r>
            <a:b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images might differ</a:t>
            </a:r>
            <a:endParaRPr kumimoji="0" lang="zh-TW" altLang="en-US" sz="16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D5DECA5C-09DC-E9B9-9391-5821A26C994A}"/>
              </a:ext>
            </a:extLst>
          </p:cNvPr>
          <p:cNvSpPr txBox="1"/>
          <p:nvPr/>
        </p:nvSpPr>
        <p:spPr>
          <a:xfrm>
            <a:off x="7745877" y="32239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84909E1-6B3B-F41A-F9FD-482EBAFAE535}"/>
              </a:ext>
            </a:extLst>
          </p:cNvPr>
          <p:cNvGrpSpPr/>
          <p:nvPr/>
        </p:nvGrpSpPr>
        <p:grpSpPr>
          <a:xfrm>
            <a:off x="7564286" y="849860"/>
            <a:ext cx="1425063" cy="1425063"/>
            <a:chOff x="7141085" y="1008785"/>
            <a:chExt cx="1425063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B55319D-0FCD-AB10-457B-53A0B9FB3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085" y="1008785"/>
              <a:ext cx="1425063" cy="14250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7141085" y="1310608"/>
              <a:ext cx="1386652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4" name="TextBox 23">
            <a:extLst>
              <a:ext uri="{FF2B5EF4-FFF2-40B4-BE49-F238E27FC236}">
                <a16:creationId xmlns:a16="http://schemas.microsoft.com/office/drawing/2014/main" id="{700D77D1-BD4B-8A71-A858-5D58C35A0585}"/>
              </a:ext>
            </a:extLst>
          </p:cNvPr>
          <p:cNvSpPr txBox="1"/>
          <p:nvPr/>
        </p:nvSpPr>
        <p:spPr>
          <a:xfrm>
            <a:off x="4263674" y="1797288"/>
            <a:ext cx="30841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example; you can use different data augmentation techniques </a:t>
            </a:r>
            <a:endParaRPr kumimoji="0" lang="zh-TW" altLang="en-US" sz="1400" b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4712EC-450D-C571-A746-0E248A87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792" y="2287582"/>
            <a:ext cx="3497772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5.2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(3%)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Q5.2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torchvision.models.vgg19_bn(</a:t>
            </a:r>
            <a:r>
              <a:rPr kumimoji="0" lang="en-US" altLang="zh-TW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num_classes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  <a:hlinkClick r:id="rId3"/>
              </a:rPr>
              <a:t>=10)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 to b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uild a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VGG19 with batch normalization (BN)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lang="en-US" altLang="zh-TW" sz="1700" dirty="0">
                <a:solidFill>
                  <a:prstClr val="black"/>
                </a:solidFill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hlinkClick r:id="rId4"/>
              </a:rPr>
              <a:t>torchsummary.summary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Click the button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Run the function to show the structure 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791E3A19-2F8D-E6FB-FE05-454772CB833C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FD977C0-9FA2-2056-F170-3D3BA1E5D6F4}"/>
              </a:ext>
            </a:extLst>
          </p:cNvPr>
          <p:cNvGrpSpPr/>
          <p:nvPr/>
        </p:nvGrpSpPr>
        <p:grpSpPr>
          <a:xfrm>
            <a:off x="37539" y="3461471"/>
            <a:ext cx="1712827" cy="1643001"/>
            <a:chOff x="5868672" y="899919"/>
            <a:chExt cx="1425064" cy="142506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9456E8F-AD37-22F8-92FF-16E3A78C5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8673" y="899919"/>
              <a:ext cx="1425063" cy="14250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868672" y="1420155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VGG19</a:t>
            </a:r>
            <a:r>
              <a:rPr lang="zh-TW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convolution filter size is 3x3</a:t>
            </a:r>
            <a:endParaRPr lang="en-TW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-1 indicates that the actual size of batch size can vary.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5.3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3A74665-0478-64F4-56DE-6C6582D5C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0" t="24317" r="6268" b="17582"/>
          <a:stretch/>
        </p:blipFill>
        <p:spPr>
          <a:xfrm>
            <a:off x="1390924" y="3635777"/>
            <a:ext cx="7684809" cy="320002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Q5.3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torchvision.datasets.CIFAR10  to 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40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tutorial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Notice: I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 your validation accuracy is low, you can try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1182512" lvl="3" indent="-3429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lphaUcPeriod"/>
              <a:defRPr/>
            </a:pP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19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altLang="zh-TW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techniques used.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Save weight file with highest </a:t>
            </a:r>
            <a:r>
              <a:rPr lang="en-US" altLang="zh-TW" sz="19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values.</a:t>
            </a:r>
          </a:p>
          <a:p>
            <a:pPr marL="806400" lvl="2" indent="-2700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“3. Show Accuracy and Loss”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6092580" y="5746580"/>
            <a:ext cx="298315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2CBB2A-130C-59C3-B9B3-24CF2EA9E716}"/>
              </a:ext>
            </a:extLst>
          </p:cNvPr>
          <p:cNvGrpSpPr/>
          <p:nvPr/>
        </p:nvGrpSpPr>
        <p:grpSpPr>
          <a:xfrm>
            <a:off x="93364" y="4070205"/>
            <a:ext cx="1425064" cy="1425063"/>
            <a:chOff x="890988" y="4968262"/>
            <a:chExt cx="1425064" cy="142506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BA43F9A-4391-B076-C15C-5FAB4E2F3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89" y="4968262"/>
              <a:ext cx="1425063" cy="1425063"/>
            </a:xfrm>
            <a:prstGeom prst="rect">
              <a:avLst/>
            </a:prstGeom>
          </p:spPr>
        </p:pic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C31CEE93-F20C-D7FA-2BA2-DA1549171C07}"/>
                </a:ext>
              </a:extLst>
            </p:cNvPr>
            <p:cNvSpPr/>
            <p:nvPr/>
          </p:nvSpPr>
          <p:spPr>
            <a:xfrm>
              <a:off x="890988" y="5754174"/>
              <a:ext cx="1425063" cy="2992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sp>
        <p:nvSpPr>
          <p:cNvPr id="17" name="文字方塊 4">
            <a:extLst>
              <a:ext uri="{FF2B5EF4-FFF2-40B4-BE49-F238E27FC236}">
                <a16:creationId xmlns:a16="http://schemas.microsoft.com/office/drawing/2014/main" id="{55834CC3-D3CC-D939-1B52-EDEA92C74712}"/>
              </a:ext>
            </a:extLst>
          </p:cNvPr>
          <p:cNvSpPr txBox="1"/>
          <p:nvPr/>
        </p:nvSpPr>
        <p:spPr>
          <a:xfrm>
            <a:off x="7645216" y="24279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8267" y="380970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209980" y="3501926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(2) Show the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figure in a new window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0B067E5F-587F-3C75-7C68-2513DCE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32" y="2578316"/>
            <a:ext cx="4359554" cy="2133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F0B082-D931-5488-FB52-B52D5DC0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664" y="698884"/>
            <a:ext cx="3363822" cy="180623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0" y="715679"/>
            <a:ext cx="5073266" cy="6105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Q5.4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which trained at home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“Load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a new file selection dialog 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elect 1 image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arbitrarily.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loaded image on the GUI. (In order to make it visually clear on the UI, use </a:t>
            </a:r>
            <a:r>
              <a:rPr lang="en-US" altLang="zh-TW" sz="16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QtGui.Qpixmap.scaled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scale the image to 128x128 when displaying it.) 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Inference”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Times New Roman" panose="02020603050405020304" pitchFamily="18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TW" sz="1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GUI.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probability distribution of model predictions using a histogram in a new window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repeat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6448913" y="991009"/>
            <a:ext cx="2250141" cy="2646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(3) Select 1 image arbitrarily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4845369" y="2930372"/>
            <a:ext cx="1391986" cy="2158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4867490" y="3962324"/>
            <a:ext cx="127954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504564" y="2950072"/>
            <a:ext cx="952738" cy="9781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6904709" y="4071633"/>
            <a:ext cx="248815" cy="1598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820216" y="4243255"/>
            <a:ext cx="1684348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(5) Run inference on the loaded image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343195" y="2787652"/>
            <a:ext cx="1815227" cy="1126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(4) Show the loaded image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When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displaying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loaded image, resizing the loaded image to 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128x128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849419" y="2697566"/>
            <a:ext cx="2541192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2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4867490" y="719033"/>
            <a:ext cx="864032" cy="218363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237355" y="2521125"/>
            <a:ext cx="2776067" cy="428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6">
            <a:extLst>
              <a:ext uri="{FF2B5EF4-FFF2-40B4-BE49-F238E27FC236}">
                <a16:creationId xmlns:a16="http://schemas.microsoft.com/office/drawing/2014/main" id="{01B77682-5E17-9576-9930-DFF6E60A45ED}"/>
              </a:ext>
            </a:extLst>
          </p:cNvPr>
          <p:cNvSpPr txBox="1"/>
          <p:nvPr/>
        </p:nvSpPr>
        <p:spPr>
          <a:xfrm>
            <a:off x="4258491" y="5282108"/>
            <a:ext cx="2264797" cy="6093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(7) Show the probability distribution of model prediction i</a:t>
            </a:r>
            <a:r>
              <a:rPr lang="en-US" altLang="zh-TW" sz="14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 new window.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04C6125-6F82-D949-C768-B80F6DD8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426" y="4299005"/>
            <a:ext cx="2337742" cy="2516124"/>
          </a:xfrm>
          <a:prstGeom prst="rect">
            <a:avLst/>
          </a:prstGeom>
        </p:spPr>
      </p:pic>
      <p:sp>
        <p:nvSpPr>
          <p:cNvPr id="3" name="Rectangle 14">
            <a:extLst>
              <a:ext uri="{FF2B5EF4-FFF2-40B4-BE49-F238E27FC236}">
                <a16:creationId xmlns:a16="http://schemas.microsoft.com/office/drawing/2014/main" id="{3ABE83B1-6A56-AB2F-A6D1-1F36B93402D0}"/>
              </a:ext>
            </a:extLst>
          </p:cNvPr>
          <p:cNvSpPr/>
          <p:nvPr/>
        </p:nvSpPr>
        <p:spPr>
          <a:xfrm>
            <a:off x="7604190" y="1287041"/>
            <a:ext cx="303438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B654F2C-9BBD-E138-2BB4-D99BA16E43D7}"/>
              </a:ext>
            </a:extLst>
          </p:cNvPr>
          <p:cNvSpPr/>
          <p:nvPr/>
        </p:nvSpPr>
        <p:spPr>
          <a:xfrm>
            <a:off x="6470210" y="4282468"/>
            <a:ext cx="2401942" cy="2569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161281" y="4036378"/>
            <a:ext cx="1908037" cy="4370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(6) Show the predicted class label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lang="zh-TW" altLang="en-US" smtClean="0"/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5.4 Use the Model with Highest </a:t>
            </a:r>
            <a:r>
              <a:rPr lang="en-US" altLang="zh-TW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9EFD1047-F163-1AC9-84C0-6100294D99A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5F2ECB-1824-9EAE-186B-8172493E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96" y="1259894"/>
            <a:ext cx="4773742" cy="51380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using a histogram.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878227" y="2211859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Y-axis: probability 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5555307" y="639789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X-axis: class name</a:t>
            </a:r>
            <a:endParaRPr lang="zh-TW" alt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187146" y="6397897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3.8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Opencv-</a:t>
            </a: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(3.4.2.17)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3.7.3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(5.15.10)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2.1.0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0.16.0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2.14.0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 10.1.0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CIFAR10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Clr>
                <a:prstClr val="black"/>
              </a:buClr>
              <a:buFont typeface="Wingdings" panose="05000000000000000000" pitchFamily="2" charset="2"/>
              <a:buChar char="l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5.1 ~ 5.4.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2CD34C9A-7F88-DE4D-B6BB-35F9C334409F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Hsiang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4" name="2023-10-20 12-04-56">
            <a:hlinkClick r:id="" action="ppaction://media"/>
            <a:extLst>
              <a:ext uri="{FF2B5EF4-FFF2-40B4-BE49-F238E27FC236}">
                <a16:creationId xmlns:a16="http://schemas.microsoft.com/office/drawing/2014/main" id="{B28ABABF-BCB2-5242-6502-406F42573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7" y="900054"/>
            <a:ext cx="8991806" cy="50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白色 的圖片&#10;&#10;自動產生的描述">
            <a:extLst>
              <a:ext uri="{FF2B5EF4-FFF2-40B4-BE49-F238E27FC236}">
                <a16:creationId xmlns:a16="http://schemas.microsoft.com/office/drawing/2014/main" id="{969F2002-B204-F173-3775-DE252E176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65" y="449618"/>
            <a:ext cx="1683211" cy="267677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Image Processing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	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	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(5%)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Separation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(5%)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Transformation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(5%)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Extraction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Image Smoothing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(6%) Gaussian blur</a:t>
            </a: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(7%) Bilateral filter </a:t>
            </a:r>
          </a:p>
          <a:p>
            <a:pPr marL="180975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(7%) Median filter 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Edge Detection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(5%)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X 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(5%)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Y 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(5%)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and Threshold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(5%)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Angle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Transforms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(7%) Rotation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(7%) Scaling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(6%) Translate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CIFAR10 Classifier Using VGG19 with BN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(4%) Load CIFAR10 and Show 9 Augmented Images with labels. 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(4%) Load Model and Show Model Structure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(6%) Show Training/Validating Accuracy and Loss</a:t>
            </a:r>
          </a:p>
          <a:p>
            <a:pPr marL="898525" indent="-71755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(6%) Use the Model with Highest Validation Accuracy to Run Inference, Show the Predicted Distribution and Class Label. </a:t>
            </a:r>
          </a:p>
          <a:p>
            <a:pPr marL="266700" lvl="1" indent="0">
              <a:lnSpc>
                <a:spcPct val="100000"/>
              </a:lnSpc>
              <a:buNone/>
            </a:pPr>
            <a:endParaRPr lang="en-US" altLang="zh-TW" sz="1400" dirty="0">
              <a:latin typeface="+mj-lt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089385" y="50708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089385" y="159268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Shang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070874" y="267829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kern="0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Arial"/>
              </a:rPr>
              <a:t>Zhong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070874" y="394438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Jimmy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6093701" y="493139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Hsiang</a:t>
            </a:r>
            <a:r>
              <a:rPr lang="en-US" altLang="zh-TW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E4D5D1-F7BE-4731-8672-0D392EDB50F2}"/>
              </a:ext>
            </a:extLst>
          </p:cNvPr>
          <p:cNvCxnSpPr>
            <a:cxnSpLocks/>
          </p:cNvCxnSpPr>
          <p:nvPr/>
        </p:nvCxnSpPr>
        <p:spPr>
          <a:xfrm flipV="1">
            <a:off x="5533697" y="1166648"/>
            <a:ext cx="1001768" cy="2166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63903B8-0932-0D53-6039-798663786297}"/>
              </a:ext>
            </a:extLst>
          </p:cNvPr>
          <p:cNvCxnSpPr>
            <a:cxnSpLocks/>
          </p:cNvCxnSpPr>
          <p:nvPr/>
        </p:nvCxnSpPr>
        <p:spPr>
          <a:xfrm flipV="1">
            <a:off x="5612524" y="2132882"/>
            <a:ext cx="962354" cy="1200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1897E-881F-95B1-33C6-93E31A912D4F}"/>
              </a:ext>
            </a:extLst>
          </p:cNvPr>
          <p:cNvSpPr txBox="1"/>
          <p:nvPr/>
        </p:nvSpPr>
        <p:spPr>
          <a:xfrm>
            <a:off x="4873191" y="3302148"/>
            <a:ext cx="400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path</a:t>
            </a:r>
          </a:p>
          <a:p>
            <a:pPr marL="180975"/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D2BA8C-7894-B1B4-0CE3-113E4172D3F9}"/>
              </a:ext>
            </a:extLst>
          </p:cNvPr>
          <p:cNvSpPr txBox="1"/>
          <p:nvPr/>
        </p:nvSpPr>
        <p:spPr>
          <a:xfrm>
            <a:off x="5048907" y="3807898"/>
            <a:ext cx="3466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Load image </a:t>
            </a:r>
            <a:r>
              <a:rPr lang="zh-TW" altLang="en-US" sz="1400" dirty="0"/>
              <a:t>請用下面</a:t>
            </a:r>
            <a:r>
              <a:rPr lang="en-US" altLang="zh-TW" sz="1400" dirty="0"/>
              <a:t>Function </a:t>
            </a:r>
            <a:r>
              <a:rPr lang="zh-TW" altLang="en-US" sz="1400" dirty="0"/>
              <a:t>來讀取路徑</a:t>
            </a:r>
            <a:endParaRPr lang="en-US" altLang="zh-TW" sz="1400" dirty="0">
              <a:hlinkClick r:id="rId3"/>
            </a:endParaRPr>
          </a:p>
          <a:p>
            <a:r>
              <a:rPr lang="en-US" altLang="zh-TW" sz="1400" dirty="0">
                <a:hlinkClick r:id="rId3"/>
              </a:rPr>
              <a:t>QFileDialog.getOpenFileName</a:t>
            </a:r>
          </a:p>
          <a:p>
            <a:r>
              <a:rPr lang="zh-TW" altLang="en-US" sz="1400" dirty="0">
                <a:hlinkClick r:id="rId3"/>
              </a:rPr>
              <a:t>獲取打開的檔路徑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86635C5-024C-59A7-178A-25946F55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79" y="982071"/>
            <a:ext cx="5147442" cy="5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7789E068-DEAA-ACD5-5BE6-4360C56F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</p:spPr>
        <p:txBody>
          <a:bodyPr>
            <a:normAutofit fontScale="90000"/>
          </a:bodyPr>
          <a:lstStyle/>
          <a:p>
            <a:r>
              <a:rPr lang="en-US" altLang="zh-TW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Image Processing (20%)</a:t>
            </a:r>
            <a:r>
              <a:rPr lang="zh-TW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486037A3-0FFC-2F22-C81B-7769CC6F7591}"/>
              </a:ext>
            </a:extLst>
          </p:cNvPr>
          <p:cNvSpPr txBox="1">
            <a:spLocks/>
          </p:cNvSpPr>
          <p:nvPr/>
        </p:nvSpPr>
        <p:spPr>
          <a:xfrm>
            <a:off x="249577" y="485999"/>
            <a:ext cx="8438400" cy="1849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(6%)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Separation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(6%)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Transformation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(8%)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Extraction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93F3DD-1495-D333-B3FE-D524ED202E4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569BC40-879C-4830-6EE0-1B914D48D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50EC2B-0C35-63D7-1B82-CA45E6F15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46"/>
          <a:stretch/>
        </p:blipFill>
        <p:spPr>
          <a:xfrm>
            <a:off x="5381243" y="1669454"/>
            <a:ext cx="2734057" cy="23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Color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Shape 134">
            <a:extLst>
              <a:ext uri="{FF2B5EF4-FFF2-40B4-BE49-F238E27FC236}">
                <a16:creationId xmlns:a16="http://schemas.microsoft.com/office/drawing/2014/main" id="{4E1984D4-7716-E3E0-E090-3847C9946432}"/>
              </a:ext>
            </a:extLst>
          </p:cNvPr>
          <p:cNvSpPr txBox="1">
            <a:spLocks/>
          </p:cNvSpPr>
          <p:nvPr/>
        </p:nvSpPr>
        <p:spPr>
          <a:xfrm>
            <a:off x="256950" y="493769"/>
            <a:ext cx="8804364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a color image,  “rgb.jpg”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Q:  Extract 3 channels of the image </a:t>
            </a:r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</a:t>
            </a:r>
            <a:r>
              <a:rPr lang="en-US" altLang="zh-TW" sz="2000" dirty="0">
                <a:solidFill>
                  <a:schemeClr val="accent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show the result images.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Use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cv2.split()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get R G B gray scale images.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cv2.merge() to turn each gray scale image back to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Please show each R ,G ,B Image.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7063" lvl="1" indent="-269875">
              <a:lnSpc>
                <a:spcPct val="100000"/>
              </a:lnSpc>
            </a:pP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46DC339-1D34-5EC5-106F-78FF17223D05}"/>
              </a:ext>
            </a:extLst>
          </p:cNvPr>
          <p:cNvGrpSpPr/>
          <p:nvPr/>
        </p:nvGrpSpPr>
        <p:grpSpPr>
          <a:xfrm>
            <a:off x="857475" y="2275988"/>
            <a:ext cx="5879273" cy="4391925"/>
            <a:chOff x="857475" y="2275988"/>
            <a:chExt cx="5879273" cy="4391925"/>
          </a:xfrm>
        </p:grpSpPr>
        <p:sp>
          <p:nvSpPr>
            <p:cNvPr id="5" name="Shape 139">
              <a:extLst>
                <a:ext uri="{FF2B5EF4-FFF2-40B4-BE49-F238E27FC236}">
                  <a16:creationId xmlns:a16="http://schemas.microsoft.com/office/drawing/2014/main" id="{3A03B9A0-7D86-BE11-EA33-59613A2B6C35}"/>
                </a:ext>
              </a:extLst>
            </p:cNvPr>
            <p:cNvSpPr/>
            <p:nvPr/>
          </p:nvSpPr>
          <p:spPr>
            <a:xfrm rot="7748674">
              <a:off x="1578442" y="4637807"/>
              <a:ext cx="427159" cy="1183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>
                <a:latin typeface="+mj-lt"/>
              </a:endParaRPr>
            </a:p>
          </p:txBody>
        </p:sp>
        <p:sp>
          <p:nvSpPr>
            <p:cNvPr id="6" name="Shape 139">
              <a:extLst>
                <a:ext uri="{FF2B5EF4-FFF2-40B4-BE49-F238E27FC236}">
                  <a16:creationId xmlns:a16="http://schemas.microsoft.com/office/drawing/2014/main" id="{BDFCCFBA-0F1F-9F52-30F9-837442E512DF}"/>
                </a:ext>
              </a:extLst>
            </p:cNvPr>
            <p:cNvSpPr/>
            <p:nvPr/>
          </p:nvSpPr>
          <p:spPr>
            <a:xfrm rot="5400000">
              <a:off x="3413551" y="4648397"/>
              <a:ext cx="427159" cy="1183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>
                <a:latin typeface="+mj-lt"/>
              </a:endParaRPr>
            </a:p>
          </p:txBody>
        </p:sp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ECC6D01F-F4F4-22F2-4088-1E0AE7563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916" y="6329359"/>
              <a:ext cx="99257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>
                  <a:latin typeface="+mj-lt"/>
                </a:rPr>
                <a:t>B channel</a:t>
              </a:r>
            </a:p>
          </p:txBody>
        </p:sp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0766754B-B815-40A6-24D7-129F6E667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569" y="6327509"/>
              <a:ext cx="99097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>
                  <a:latin typeface="+mj-lt"/>
                </a:rPr>
                <a:t>R channel</a:t>
              </a:r>
            </a:p>
          </p:txBody>
        </p:sp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A17469F4-D7D7-28A0-A689-8ED91C962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8926" y="6327509"/>
              <a:ext cx="101021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TW" sz="1600" dirty="0">
                  <a:latin typeface="+mj-lt"/>
                </a:rPr>
                <a:t>G channel</a:t>
              </a: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DE5A25E-62CD-78DA-3BB1-F00EABAC56F5}"/>
                </a:ext>
              </a:extLst>
            </p:cNvPr>
            <p:cNvGrpSpPr/>
            <p:nvPr/>
          </p:nvGrpSpPr>
          <p:grpSpPr>
            <a:xfrm>
              <a:off x="2428035" y="2275988"/>
              <a:ext cx="2398190" cy="2001499"/>
              <a:chOff x="1342453" y="2287865"/>
              <a:chExt cx="2398190" cy="2001499"/>
            </a:xfrm>
          </p:grpSpPr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927659D-50AD-87FD-C701-6C94DF88CD3F}"/>
                  </a:ext>
                </a:extLst>
              </p:cNvPr>
              <p:cNvSpPr txBox="1"/>
              <p:nvPr/>
            </p:nvSpPr>
            <p:spPr>
              <a:xfrm>
                <a:off x="1828774" y="2287865"/>
                <a:ext cx="142554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ea typeface="Arial"/>
                    <a:cs typeface="Arial"/>
                    <a:sym typeface="Arial"/>
                  </a:rPr>
                  <a:t>rgb.jpg</a:t>
                </a:r>
                <a:endParaRPr lang="zh-TW" altLang="en-US" sz="1400" dirty="0">
                  <a:latin typeface="+mj-lt"/>
                </a:endParaRPr>
              </a:p>
            </p:txBody>
          </p:sp>
          <p:pic>
            <p:nvPicPr>
              <p:cNvPr id="19" name="圖片 18" descr="一張含有 鮮豔, 分形藝術, 藝術, 光線 的圖片&#10;&#10;自動產生的描述">
                <a:extLst>
                  <a:ext uri="{FF2B5EF4-FFF2-40B4-BE49-F238E27FC236}">
                    <a16:creationId xmlns:a16="http://schemas.microsoft.com/office/drawing/2014/main" id="{9EC548D2-0579-4C21-BB73-0856621F9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2453" y="2595642"/>
                <a:ext cx="2398190" cy="1693722"/>
              </a:xfrm>
              <a:prstGeom prst="rect">
                <a:avLst/>
              </a:prstGeom>
            </p:spPr>
          </p:pic>
        </p:grpSp>
        <p:pic>
          <p:nvPicPr>
            <p:cNvPr id="24" name="圖片 23" descr="一張含有 紅色, 火山, 光線 的圖片&#10;&#10;描述是以中可信度自動產生">
              <a:extLst>
                <a:ext uri="{FF2B5EF4-FFF2-40B4-BE49-F238E27FC236}">
                  <a16:creationId xmlns:a16="http://schemas.microsoft.com/office/drawing/2014/main" id="{6690F7FA-C996-6C3D-AFB6-DC6A5525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677" y="5109550"/>
              <a:ext cx="1784071" cy="1260000"/>
            </a:xfrm>
            <a:prstGeom prst="rect">
              <a:avLst/>
            </a:prstGeom>
          </p:spPr>
        </p:pic>
        <p:pic>
          <p:nvPicPr>
            <p:cNvPr id="26" name="圖片 25" descr="一張含有 電子藍, 藍色, 黑暗, 馬若雷勒藍 的圖片&#10;&#10;自動產生的描述">
              <a:extLst>
                <a:ext uri="{FF2B5EF4-FFF2-40B4-BE49-F238E27FC236}">
                  <a16:creationId xmlns:a16="http://schemas.microsoft.com/office/drawing/2014/main" id="{B30F2D8C-3CA0-653E-88FC-6AF8E95E3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75" y="5109550"/>
              <a:ext cx="1784071" cy="1260000"/>
            </a:xfrm>
            <a:prstGeom prst="rect">
              <a:avLst/>
            </a:prstGeom>
          </p:spPr>
        </p:pic>
        <p:pic>
          <p:nvPicPr>
            <p:cNvPr id="28" name="圖片 27" descr="一張含有 綠色, 雷射, 光線, 藝術 的圖片&#10;&#10;自動產生的描述">
              <a:extLst>
                <a:ext uri="{FF2B5EF4-FFF2-40B4-BE49-F238E27FC236}">
                  <a16:creationId xmlns:a16="http://schemas.microsoft.com/office/drawing/2014/main" id="{C65A6127-5C03-99EC-FDC9-BB350629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447" y="5109550"/>
              <a:ext cx="1784073" cy="1260000"/>
            </a:xfrm>
            <a:prstGeom prst="rect">
              <a:avLst/>
            </a:prstGeom>
          </p:spPr>
        </p:pic>
        <p:sp>
          <p:nvSpPr>
            <p:cNvPr id="30" name="Shape 139">
              <a:extLst>
                <a:ext uri="{FF2B5EF4-FFF2-40B4-BE49-F238E27FC236}">
                  <a16:creationId xmlns:a16="http://schemas.microsoft.com/office/drawing/2014/main" id="{39B3F02E-AB95-7232-AD65-2137D878CEE5}"/>
                </a:ext>
              </a:extLst>
            </p:cNvPr>
            <p:cNvSpPr/>
            <p:nvPr/>
          </p:nvSpPr>
          <p:spPr>
            <a:xfrm rot="2431339">
              <a:off x="5241045" y="4618560"/>
              <a:ext cx="427159" cy="11831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>
                <a:latin typeface="+mj-lt"/>
              </a:endParaRPr>
            </a:p>
          </p:txBody>
        </p:sp>
      </p:grpSp>
      <p:pic>
        <p:nvPicPr>
          <p:cNvPr id="32" name="圖片 31">
            <a:extLst>
              <a:ext uri="{FF2B5EF4-FFF2-40B4-BE49-F238E27FC236}">
                <a16:creationId xmlns:a16="http://schemas.microsoft.com/office/drawing/2014/main" id="{6299F8BA-4555-E883-FFDA-3252A9910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825"/>
          <a:stretch/>
        </p:blipFill>
        <p:spPr>
          <a:xfrm>
            <a:off x="6917610" y="1616205"/>
            <a:ext cx="2038939" cy="194903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E7AD5F4C-6101-A1B1-6B86-70CA8C81E85F}"/>
              </a:ext>
            </a:extLst>
          </p:cNvPr>
          <p:cNvSpPr/>
          <p:nvPr/>
        </p:nvSpPr>
        <p:spPr>
          <a:xfrm>
            <a:off x="7164404" y="1930896"/>
            <a:ext cx="1408095" cy="4617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44A98C-0137-E112-C7D6-08F4B55F333F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2E8E5A11-4F4C-BE8D-42A3-706CE3EFD92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Color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Shape 134">
            <a:extLst>
              <a:ext uri="{FF2B5EF4-FFF2-40B4-BE49-F238E27FC236}">
                <a16:creationId xmlns:a16="http://schemas.microsoft.com/office/drawing/2014/main" id="{DC393EDD-5677-07E0-8FDE-879334F634EC}"/>
              </a:ext>
            </a:extLst>
          </p:cNvPr>
          <p:cNvSpPr txBox="1">
            <a:spLocks/>
          </p:cNvSpPr>
          <p:nvPr/>
        </p:nvSpPr>
        <p:spPr>
          <a:xfrm>
            <a:off x="248472" y="448515"/>
            <a:ext cx="8841741" cy="2532311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 color image: “rgb.jpg”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Q: </a:t>
            </a:r>
            <a:r>
              <a:rPr lang="en-US" altLang="zh-TW" sz="1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</a:t>
            </a:r>
            <a:r>
              <a:rPr lang="en-US" altLang="zh-TW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“rgb.jpg”</a:t>
            </a:r>
            <a:r>
              <a:rPr lang="en-US" altLang="zh-TW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grayscale by</a:t>
            </a:r>
          </a:p>
          <a:p>
            <a:pPr marL="895350" lvl="1" indent="-4381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Q1):</a:t>
            </a:r>
            <a:r>
              <a:rPr lang="zh-TW" altLang="en-US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alling OpenCV function  cv2.cvtColor(…, cv2.COLOR_BGR2GRAY) on rgb.jpg to generate Image 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Q2):</a:t>
            </a:r>
            <a:r>
              <a:rPr lang="zh-TW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 </a:t>
            </a: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</a:t>
            </a:r>
            <a:r>
              <a:rPr lang="en-US" altLang="zh-TW" sz="1800" dirty="0">
                <a:solidFill>
                  <a:schemeClr val="accent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</a:t>
            </a:r>
            <a:r>
              <a:rPr lang="en-US" altLang="zh-TW" sz="18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separated channel images from problem 1.1 to generate </a:t>
            </a:r>
            <a:r>
              <a:rPr lang="en-US" altLang="zh-TW" sz="18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8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TW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R+G+B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)/3.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endParaRPr lang="en-US" altLang="zh-TW" sz="18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Please show above 2 images results.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B6678430-DEE5-D0A3-7F61-9F1B4E53C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37C352-76D8-9B68-71B7-CA0B6179CDB4}"/>
              </a:ext>
            </a:extLst>
          </p:cNvPr>
          <p:cNvSpPr txBox="1"/>
          <p:nvPr/>
        </p:nvSpPr>
        <p:spPr>
          <a:xfrm>
            <a:off x="605339" y="6409485"/>
            <a:ext cx="225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+mj-lt"/>
              </a:rPr>
              <a:t>Perceptually weighted </a:t>
            </a:r>
            <a:r>
              <a:rPr lang="en-US" altLang="zh-TW" sz="1200" dirty="0">
                <a:latin typeface="+mj-lt"/>
              </a:rPr>
              <a:t>formula:</a:t>
            </a:r>
          </a:p>
          <a:p>
            <a:r>
              <a:rPr lang="en-US" altLang="zh-TW" sz="1200" dirty="0">
                <a:latin typeface="+mj-lt"/>
              </a:rPr>
              <a:t>I</a:t>
            </a:r>
            <a:r>
              <a:rPr lang="en-US" altLang="zh-TW" sz="1200" baseline="-25000" dirty="0">
                <a:latin typeface="+mj-lt"/>
              </a:rPr>
              <a:t>1</a:t>
            </a:r>
            <a:r>
              <a:rPr lang="en-US" altLang="zh-TW" sz="1200" dirty="0">
                <a:latin typeface="+mj-lt"/>
              </a:rPr>
              <a:t> = </a:t>
            </a:r>
            <a:r>
              <a:rPr lang="pt-BR" altLang="zh-TW" sz="1200" b="0" i="0" dirty="0">
                <a:effectLst/>
                <a:latin typeface="-apple-system"/>
              </a:rPr>
              <a:t>0.299 R + 0.587 G + 0.114 B</a:t>
            </a:r>
            <a:endParaRPr lang="en-US" altLang="zh-TW" sz="12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7F7502-95CF-4CBC-2CC0-96FB76607B9F}"/>
              </a:ext>
            </a:extLst>
          </p:cNvPr>
          <p:cNvSpPr txBox="1"/>
          <p:nvPr/>
        </p:nvSpPr>
        <p:spPr>
          <a:xfrm>
            <a:off x="574374" y="4614111"/>
            <a:ext cx="2386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  </a:t>
            </a:r>
            <a:r>
              <a:rPr lang="en-US" altLang="zh-TW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function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016C814-EBC7-60C3-5E95-47FEA08D9B75}"/>
              </a:ext>
            </a:extLst>
          </p:cNvPr>
          <p:cNvGrpSpPr/>
          <p:nvPr/>
        </p:nvGrpSpPr>
        <p:grpSpPr>
          <a:xfrm>
            <a:off x="740386" y="2891063"/>
            <a:ext cx="1623142" cy="1458788"/>
            <a:chOff x="1000697" y="1731964"/>
            <a:chExt cx="3258829" cy="2871006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B7F80C-BAB5-24E2-723E-D3A1BFD1DB6D}"/>
                </a:ext>
              </a:extLst>
            </p:cNvPr>
            <p:cNvSpPr txBox="1"/>
            <p:nvPr/>
          </p:nvSpPr>
          <p:spPr>
            <a:xfrm>
              <a:off x="1862503" y="1731964"/>
              <a:ext cx="1425548" cy="307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+mj-lt"/>
                  <a:ea typeface="Arial"/>
                  <a:cs typeface="Arial"/>
                  <a:sym typeface="Arial"/>
                </a:rPr>
                <a:t>rgb.jpg</a:t>
              </a:r>
              <a:endParaRPr lang="zh-TW" altLang="en-US" sz="1400" dirty="0">
                <a:latin typeface="+mj-lt"/>
              </a:endParaRPr>
            </a:p>
          </p:txBody>
        </p:sp>
        <p:pic>
          <p:nvPicPr>
            <p:cNvPr id="33" name="圖片 32" descr="一張含有 鮮豔, 分形藝術, 藝術, 光線 的圖片&#10;&#10;自動產生的描述">
              <a:extLst>
                <a:ext uri="{FF2B5EF4-FFF2-40B4-BE49-F238E27FC236}">
                  <a16:creationId xmlns:a16="http://schemas.microsoft.com/office/drawing/2014/main" id="{D724A625-3BFA-1E6B-C0BA-D5D6B3D28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97" y="2301423"/>
              <a:ext cx="3258829" cy="2301547"/>
            </a:xfrm>
            <a:prstGeom prst="rect">
              <a:avLst/>
            </a:prstGeom>
          </p:spPr>
        </p:pic>
      </p:grpSp>
      <p:sp>
        <p:nvSpPr>
          <p:cNvPr id="34" name="Shape 139">
            <a:extLst>
              <a:ext uri="{FF2B5EF4-FFF2-40B4-BE49-F238E27FC236}">
                <a16:creationId xmlns:a16="http://schemas.microsoft.com/office/drawing/2014/main" id="{7F1F6BF2-F785-673D-B7C3-CAEC8D0B7962}"/>
              </a:ext>
            </a:extLst>
          </p:cNvPr>
          <p:cNvSpPr/>
          <p:nvPr/>
        </p:nvSpPr>
        <p:spPr>
          <a:xfrm rot="5400000">
            <a:off x="1380898" y="4440532"/>
            <a:ext cx="237422" cy="10974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AE0850D5-DCF2-E987-EF22-538C8CFD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5807" y="3966871"/>
            <a:ext cx="812873" cy="27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>
                <a:latin typeface="+mj-lt"/>
              </a:rPr>
              <a:t>B channel</a:t>
            </a: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A6502F73-919A-226F-C186-B7444CA71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2164" y="3976690"/>
            <a:ext cx="785669" cy="27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>
                <a:latin typeface="+mj-lt"/>
              </a:rPr>
              <a:t>R channel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1FA4748A-96CF-2F1E-E676-711A11F4C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4269" y="3966872"/>
            <a:ext cx="799820" cy="27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200" dirty="0">
                <a:latin typeface="+mj-lt"/>
              </a:rPr>
              <a:t>G channel</a:t>
            </a:r>
          </a:p>
        </p:txBody>
      </p:sp>
      <p:pic>
        <p:nvPicPr>
          <p:cNvPr id="28" name="圖片 27" descr="一張含有 紅色, 火山, 光線 的圖片&#10;&#10;描述是以中可信度自動產生">
            <a:extLst>
              <a:ext uri="{FF2B5EF4-FFF2-40B4-BE49-F238E27FC236}">
                <a16:creationId xmlns:a16="http://schemas.microsoft.com/office/drawing/2014/main" id="{70C956AA-93A5-10E1-05EE-92C4FBB6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19" y="3336563"/>
            <a:ext cx="886037" cy="652389"/>
          </a:xfrm>
          <a:prstGeom prst="rect">
            <a:avLst/>
          </a:prstGeom>
        </p:spPr>
      </p:pic>
      <p:pic>
        <p:nvPicPr>
          <p:cNvPr id="29" name="圖片 28" descr="一張含有 電子藍, 藍色, 黑暗, 馬若雷勒藍 的圖片&#10;&#10;自動產生的描述">
            <a:extLst>
              <a:ext uri="{FF2B5EF4-FFF2-40B4-BE49-F238E27FC236}">
                <a16:creationId xmlns:a16="http://schemas.microsoft.com/office/drawing/2014/main" id="{4B1C7A7F-F083-58BF-E49B-30DA11B14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87" y="3336563"/>
            <a:ext cx="886037" cy="652389"/>
          </a:xfrm>
          <a:prstGeom prst="rect">
            <a:avLst/>
          </a:prstGeom>
        </p:spPr>
      </p:pic>
      <p:pic>
        <p:nvPicPr>
          <p:cNvPr id="30" name="圖片 29" descr="一張含有 綠色, 雷射, 光線, 藝術 的圖片&#10;&#10;自動產生的描述">
            <a:extLst>
              <a:ext uri="{FF2B5EF4-FFF2-40B4-BE49-F238E27FC236}">
                <a16:creationId xmlns:a16="http://schemas.microsoft.com/office/drawing/2014/main" id="{92B21C73-8274-B3E1-13A1-312C17618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57" y="3336563"/>
            <a:ext cx="886038" cy="652389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C7DFBEA5-36E6-6DAF-27AE-45E301F74F69}"/>
              </a:ext>
            </a:extLst>
          </p:cNvPr>
          <p:cNvSpPr txBox="1"/>
          <p:nvPr/>
        </p:nvSpPr>
        <p:spPr>
          <a:xfrm>
            <a:off x="3795340" y="3009862"/>
            <a:ext cx="2087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 from problem 1.1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圖片 39" descr="一張含有 黑與白, 大自然, 山脈, 橫向 的圖片&#10;&#10;自動產生的描述">
            <a:extLst>
              <a:ext uri="{FF2B5EF4-FFF2-40B4-BE49-F238E27FC236}">
                <a16:creationId xmlns:a16="http://schemas.microsoft.com/office/drawing/2014/main" id="{D513BBD8-1119-35DC-627E-B91D1A233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39" y="4917994"/>
            <a:ext cx="2038939" cy="1440000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40944ABC-4936-081A-052F-CC9EB8C15CFD}"/>
              </a:ext>
            </a:extLst>
          </p:cNvPr>
          <p:cNvGrpSpPr/>
          <p:nvPr/>
        </p:nvGrpSpPr>
        <p:grpSpPr>
          <a:xfrm>
            <a:off x="3858351" y="4296506"/>
            <a:ext cx="2196004" cy="2478475"/>
            <a:chOff x="4009052" y="4330710"/>
            <a:chExt cx="2196004" cy="247847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C1D85D-5CBD-759C-D480-687A8D2E6751}"/>
                </a:ext>
              </a:extLst>
            </p:cNvPr>
            <p:cNvSpPr txBox="1"/>
            <p:nvPr/>
          </p:nvSpPr>
          <p:spPr>
            <a:xfrm>
              <a:off x="4087423" y="6347520"/>
              <a:ext cx="211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rgbClr val="000000"/>
                  </a:solidFill>
                  <a:latin typeface="+mj-lt"/>
                </a:rPr>
                <a:t>Average weighted </a:t>
              </a:r>
              <a:r>
                <a:rPr lang="en-US" altLang="zh-TW" sz="1200" dirty="0">
                  <a:latin typeface="+mj-lt"/>
                </a:rPr>
                <a:t>formula:</a:t>
              </a:r>
            </a:p>
            <a:p>
              <a:r>
                <a:rPr lang="en-US" altLang="zh-TW" sz="1200" i="1" dirty="0">
                  <a:latin typeface="+mj-lt"/>
                </a:rPr>
                <a:t>I</a:t>
              </a:r>
              <a:r>
                <a:rPr lang="en-US" altLang="zh-TW" sz="1200" i="1" baseline="-25000" dirty="0">
                  <a:latin typeface="+mj-lt"/>
                </a:rPr>
                <a:t>2</a:t>
              </a:r>
              <a:r>
                <a:rPr lang="en-US" altLang="zh-TW" sz="1200" dirty="0">
                  <a:latin typeface="+mj-lt"/>
                </a:rPr>
                <a:t> = (R+G+B)/3</a:t>
              </a:r>
              <a:endParaRPr lang="zh-TW" altLang="en-US" sz="1200" dirty="0">
                <a:latin typeface="+mj-lt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8FDB0D0-9B01-711C-952E-20C3C9D8FB18}"/>
                </a:ext>
              </a:extLst>
            </p:cNvPr>
            <p:cNvSpPr txBox="1"/>
            <p:nvPr/>
          </p:nvSpPr>
          <p:spPr>
            <a:xfrm>
              <a:off x="4030512" y="4625161"/>
              <a:ext cx="1911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2) </a:t>
              </a:r>
              <a:r>
                <a:rPr lang="en-US" altLang="zh-TW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Average weighted</a:t>
              </a:r>
            </a:p>
          </p:txBody>
        </p:sp>
        <p:sp>
          <p:nvSpPr>
            <p:cNvPr id="41" name="Shape 139">
              <a:extLst>
                <a:ext uri="{FF2B5EF4-FFF2-40B4-BE49-F238E27FC236}">
                  <a16:creationId xmlns:a16="http://schemas.microsoft.com/office/drawing/2014/main" id="{4759D9F0-F1A1-4C29-F308-9AEB604358FF}"/>
                </a:ext>
              </a:extLst>
            </p:cNvPr>
            <p:cNvSpPr/>
            <p:nvPr/>
          </p:nvSpPr>
          <p:spPr>
            <a:xfrm rot="5400000">
              <a:off x="4837352" y="4398276"/>
              <a:ext cx="304881" cy="16975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endParaRPr sz="1050" dirty="0">
                <a:latin typeface="+mj-lt"/>
              </a:endParaRPr>
            </a:p>
          </p:txBody>
        </p: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0626BD1E-1160-F39C-6772-F78693E53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052" y="4917994"/>
              <a:ext cx="2038939" cy="1440000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3AD7836-5E14-4ECD-1B09-BBA55D11D208}"/>
              </a:ext>
            </a:extLst>
          </p:cNvPr>
          <p:cNvGrpSpPr/>
          <p:nvPr/>
        </p:nvGrpSpPr>
        <p:grpSpPr>
          <a:xfrm>
            <a:off x="6666150" y="2202179"/>
            <a:ext cx="2038939" cy="1881348"/>
            <a:chOff x="6666150" y="2142072"/>
            <a:chExt cx="2223478" cy="1916843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C1850FB-B932-81D6-E9EE-D0EB1BA81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0950"/>
            <a:stretch/>
          </p:blipFill>
          <p:spPr>
            <a:xfrm>
              <a:off x="6666150" y="2142072"/>
              <a:ext cx="2223478" cy="1916843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99F5303-80C6-A514-C39B-12A9F826A1DF}"/>
                </a:ext>
              </a:extLst>
            </p:cNvPr>
            <p:cNvSpPr/>
            <p:nvPr/>
          </p:nvSpPr>
          <p:spPr>
            <a:xfrm>
              <a:off x="6968520" y="2994063"/>
              <a:ext cx="1476237" cy="486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A09D29-E597-FFE2-4586-E58C8A3CBC90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4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AFD134FE-A481-0734-E436-3898418FFAB3}"/>
              </a:ext>
            </a:extLst>
          </p:cNvPr>
          <p:cNvSpPr txBox="1">
            <a:spLocks/>
          </p:cNvSpPr>
          <p:nvPr/>
        </p:nvSpPr>
        <p:spPr>
          <a:xfrm>
            <a:off x="-3" y="3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1.3 Color Extraction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(8%)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5418DBFE-E15B-D1BB-1376-D50A04B35DF5}"/>
              </a:ext>
            </a:extLst>
          </p:cNvPr>
          <p:cNvSpPr txBox="1">
            <a:spLocks/>
          </p:cNvSpPr>
          <p:nvPr/>
        </p:nvSpPr>
        <p:spPr>
          <a:xfrm>
            <a:off x="-6" y="349114"/>
            <a:ext cx="9083046" cy="2322868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1 color image: “rgb.jpg”</a:t>
            </a:r>
          </a:p>
          <a:p>
            <a:pPr marL="534988" lvl="1" indent="-2667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“rgb.jpg”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TW" sz="1600" dirty="0">
                <a:solidFill>
                  <a:srgbClr val="0000FF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</a:t>
            </a:r>
            <a:r>
              <a:rPr lang="en-US" altLang="zh-TW" sz="1600" dirty="0">
                <a:solidFill>
                  <a:schemeClr val="accent6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 to </a:t>
            </a:r>
            <a:r>
              <a:rPr lang="en-US" altLang="zh-TW" sz="1600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en-US" altLang="zh-TW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format:</a:t>
            </a:r>
            <a:r>
              <a:rPr lang="zh-TW" altLang="en-US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cv2.cvtColor(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bgr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cv2.COLOR_BGR2HSV)</a:t>
            </a:r>
            <a:endParaRPr lang="en-US" altLang="zh-TW" sz="1600" i="1" baseline="-250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34988" lvl="1" indent="-2667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Extract </a:t>
            </a:r>
            <a:r>
              <a:rPr lang="en-US" altLang="zh-TW" sz="1600" b="1" dirty="0">
                <a:solidFill>
                  <a:srgbClr val="FFC00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Yellow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</a:t>
            </a:r>
            <a:r>
              <a:rPr lang="en-US" altLang="zh-TW" sz="1600" b="1" dirty="0">
                <a:solidFill>
                  <a:srgbClr val="00B05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Green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1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mask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by calling </a:t>
            </a:r>
            <a:r>
              <a:rPr lang="zh-TW" altLang="en-US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inRange(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lower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 , upper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4988" lvl="1" indent="-2667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Turn  </a:t>
            </a:r>
            <a:r>
              <a:rPr lang="en-US" altLang="zh-TW" sz="1600" b="1" dirty="0">
                <a:solidFill>
                  <a:srgbClr val="FFC00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Yellow</a:t>
            </a:r>
            <a:r>
              <a:rPr lang="en-US" altLang="zh-TW" sz="16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-</a:t>
            </a:r>
            <a:r>
              <a:rPr lang="en-US" altLang="zh-TW" sz="1600" b="1" dirty="0">
                <a:solidFill>
                  <a:srgbClr val="00B05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Green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mask into BGR</a:t>
            </a:r>
            <a:r>
              <a:rPr lang="zh-TW" altLang="en-US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format by calling</a:t>
            </a:r>
            <a:r>
              <a:rPr lang="zh-TW" altLang="en-US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cv2.cvtColor(…, cv2.COLOR_GRAY2BGR)</a:t>
            </a:r>
            <a:endParaRPr lang="en-US" altLang="zh-TW" sz="16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534988" lvl="1" indent="-266700">
              <a:lnSpc>
                <a:spcPct val="1000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Remove </a:t>
            </a:r>
            <a:r>
              <a:rPr lang="en-US" altLang="zh-TW" sz="1600" b="1" dirty="0">
                <a:solidFill>
                  <a:srgbClr val="FFC00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Yellow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altLang="zh-TW" sz="1600" b="1" dirty="0">
                <a:solidFill>
                  <a:srgbClr val="00B050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Green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color in the image to generate </a:t>
            </a:r>
            <a:r>
              <a:rPr lang="en-US" altLang="zh-TW" sz="16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16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by calling </a:t>
            </a:r>
            <a:r>
              <a:rPr lang="en-US" altLang="zh-TW" sz="1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cv2.bitwise_not(mask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bgr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bgr</a:t>
            </a:r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,mask)</a:t>
            </a:r>
            <a:endParaRPr lang="en-US" altLang="zh-TW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Please show above 2 image results.</a:t>
            </a:r>
            <a:endParaRPr lang="en-US" altLang="zh-TW" sz="18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6F329E90-9339-88AF-7BE7-46C83E5F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7EC083E-9349-527F-4F67-5426B80C97B3}"/>
              </a:ext>
            </a:extLst>
          </p:cNvPr>
          <p:cNvGrpSpPr/>
          <p:nvPr/>
        </p:nvGrpSpPr>
        <p:grpSpPr>
          <a:xfrm>
            <a:off x="2490985" y="2590989"/>
            <a:ext cx="1623142" cy="1477217"/>
            <a:chOff x="2266908" y="2274603"/>
            <a:chExt cx="1623142" cy="147721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DA3222E-3322-8187-B8A8-EB64D453ED74}"/>
                </a:ext>
              </a:extLst>
            </p:cNvPr>
            <p:cNvSpPr txBox="1"/>
            <p:nvPr/>
          </p:nvSpPr>
          <p:spPr>
            <a:xfrm>
              <a:off x="2717496" y="2274603"/>
              <a:ext cx="9067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rgb.jpg</a:t>
              </a:r>
              <a:endParaRPr lang="zh-TW" altLang="en-US" sz="1400" dirty="0"/>
            </a:p>
          </p:txBody>
        </p:sp>
        <p:pic>
          <p:nvPicPr>
            <p:cNvPr id="8" name="圖片 7" descr="一張含有 鮮豔, 分形藝術, 藝術, 光線 的圖片&#10;&#10;自動產生的描述">
              <a:extLst>
                <a:ext uri="{FF2B5EF4-FFF2-40B4-BE49-F238E27FC236}">
                  <a16:creationId xmlns:a16="http://schemas.microsoft.com/office/drawing/2014/main" id="{BB04EC67-12E9-99D9-0921-8E33C1DC9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908" y="2582380"/>
              <a:ext cx="1623142" cy="1169440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AA6F8FD-A948-494C-E715-0EFA0E7FBD6B}"/>
              </a:ext>
            </a:extLst>
          </p:cNvPr>
          <p:cNvGrpSpPr/>
          <p:nvPr/>
        </p:nvGrpSpPr>
        <p:grpSpPr>
          <a:xfrm>
            <a:off x="1094680" y="4679716"/>
            <a:ext cx="1846893" cy="1580713"/>
            <a:chOff x="751780" y="4218907"/>
            <a:chExt cx="1846893" cy="1570582"/>
          </a:xfrm>
        </p:grpSpPr>
        <p:pic>
          <p:nvPicPr>
            <p:cNvPr id="10" name="圖片 9" descr="一張含有 黑與白, 水, 大自然, 單色 的圖片&#10;&#10;自動產生的描述">
              <a:extLst>
                <a:ext uri="{FF2B5EF4-FFF2-40B4-BE49-F238E27FC236}">
                  <a16:creationId xmlns:a16="http://schemas.microsoft.com/office/drawing/2014/main" id="{43758F1D-3559-F724-755A-D2396E7A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80" y="4218907"/>
              <a:ext cx="1772640" cy="1251925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FB45824-C96F-202D-8F92-BBA89B7AEF84}"/>
                </a:ext>
              </a:extLst>
            </p:cNvPr>
            <p:cNvSpPr txBox="1"/>
            <p:nvPr/>
          </p:nvSpPr>
          <p:spPr>
            <a:xfrm>
              <a:off x="1049213" y="5481712"/>
              <a:ext cx="1549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latin typeface="Times New Roman" panose="02020603050405020304" pitchFamily="18" charset="0"/>
                  <a:ea typeface="Arial"/>
                  <a:cs typeface="Times New Roman" panose="02020603050405020304" pitchFamily="18" charset="0"/>
                  <a:sym typeface="Arial"/>
                </a:rPr>
                <a:t>mask  </a:t>
              </a:r>
              <a:r>
                <a:rPr lang="en-US" altLang="zh-TW" sz="1400" i="1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i="1" baseline="-25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1400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4F61CE-9D56-C8C3-09ED-C4C21C3210F8}"/>
              </a:ext>
            </a:extLst>
          </p:cNvPr>
          <p:cNvSpPr txBox="1"/>
          <p:nvPr/>
        </p:nvSpPr>
        <p:spPr>
          <a:xfrm>
            <a:off x="3956494" y="5891784"/>
            <a:ext cx="1796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without yellow and green  </a:t>
            </a:r>
            <a:r>
              <a:rPr lang="en-US" altLang="zh-TW" sz="1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400" i="1" baseline="-25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dirty="0"/>
          </a:p>
        </p:txBody>
      </p:sp>
      <p:sp>
        <p:nvSpPr>
          <p:cNvPr id="18" name="Shape 139">
            <a:extLst>
              <a:ext uri="{FF2B5EF4-FFF2-40B4-BE49-F238E27FC236}">
                <a16:creationId xmlns:a16="http://schemas.microsoft.com/office/drawing/2014/main" id="{2F7544FE-BD16-6E54-3D19-018A295F7054}"/>
              </a:ext>
            </a:extLst>
          </p:cNvPr>
          <p:cNvSpPr/>
          <p:nvPr/>
        </p:nvSpPr>
        <p:spPr>
          <a:xfrm rot="7286883">
            <a:off x="2184384" y="4269380"/>
            <a:ext cx="443771" cy="1258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sp>
        <p:nvSpPr>
          <p:cNvPr id="20" name="Shape 139">
            <a:extLst>
              <a:ext uri="{FF2B5EF4-FFF2-40B4-BE49-F238E27FC236}">
                <a16:creationId xmlns:a16="http://schemas.microsoft.com/office/drawing/2014/main" id="{CB715514-EBDD-581E-B1E5-A2AE5F8FE3B8}"/>
              </a:ext>
            </a:extLst>
          </p:cNvPr>
          <p:cNvSpPr/>
          <p:nvPr/>
        </p:nvSpPr>
        <p:spPr>
          <a:xfrm rot="2654348">
            <a:off x="3937482" y="4251421"/>
            <a:ext cx="443771" cy="1258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sp>
        <p:nvSpPr>
          <p:cNvPr id="21" name="Shape 139">
            <a:extLst>
              <a:ext uri="{FF2B5EF4-FFF2-40B4-BE49-F238E27FC236}">
                <a16:creationId xmlns:a16="http://schemas.microsoft.com/office/drawing/2014/main" id="{6A093C56-27FE-8DB7-4615-141B9C781057}"/>
              </a:ext>
            </a:extLst>
          </p:cNvPr>
          <p:cNvSpPr/>
          <p:nvPr/>
        </p:nvSpPr>
        <p:spPr>
          <a:xfrm>
            <a:off x="3184054" y="5199481"/>
            <a:ext cx="443771" cy="1258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 dirty="0">
              <a:latin typeface="+mj-lt"/>
            </a:endParaRPr>
          </a:p>
        </p:txBody>
      </p:sp>
      <p:pic>
        <p:nvPicPr>
          <p:cNvPr id="24" name="圖片 23" descr="一張含有 鮮豔, 藝術, 光線 的圖片&#10;&#10;自動產生的描述">
            <a:extLst>
              <a:ext uri="{FF2B5EF4-FFF2-40B4-BE49-F238E27FC236}">
                <a16:creationId xmlns:a16="http://schemas.microsoft.com/office/drawing/2014/main" id="{ABA183ED-CCAC-E2C6-7BB2-677B49271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18" y="4668764"/>
            <a:ext cx="1784071" cy="1260000"/>
          </a:xfrm>
          <a:prstGeom prst="rect">
            <a:avLst/>
          </a:prstGeom>
        </p:spPr>
      </p:pic>
      <p:grpSp>
        <p:nvGrpSpPr>
          <p:cNvPr id="32" name="群組 31">
            <a:extLst>
              <a:ext uri="{FF2B5EF4-FFF2-40B4-BE49-F238E27FC236}">
                <a16:creationId xmlns:a16="http://schemas.microsoft.com/office/drawing/2014/main" id="{4B0AA05C-F540-B245-6E6F-D7B9874CC50C}"/>
              </a:ext>
            </a:extLst>
          </p:cNvPr>
          <p:cNvGrpSpPr/>
          <p:nvPr/>
        </p:nvGrpSpPr>
        <p:grpSpPr>
          <a:xfrm>
            <a:off x="6789932" y="2529043"/>
            <a:ext cx="2038939" cy="1863331"/>
            <a:chOff x="6917610" y="1616205"/>
            <a:chExt cx="2038939" cy="1863331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94C6ED92-BDFB-A774-E8C6-C7F1AFDB1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1515"/>
            <a:stretch/>
          </p:blipFill>
          <p:spPr>
            <a:xfrm>
              <a:off x="6917610" y="1616205"/>
              <a:ext cx="2038939" cy="1863331"/>
            </a:xfrm>
            <a:prstGeom prst="rect">
              <a:avLst/>
            </a:prstGeom>
          </p:spPr>
        </p:pic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11C617B-A36D-DA08-DE49-522301B21C97}"/>
                </a:ext>
              </a:extLst>
            </p:cNvPr>
            <p:cNvSpPr/>
            <p:nvPr/>
          </p:nvSpPr>
          <p:spPr>
            <a:xfrm>
              <a:off x="7164992" y="2962465"/>
              <a:ext cx="1353716" cy="477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030C4A95-8388-188A-A7E2-6B7AD6862026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Chen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6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731</TotalTime>
  <Words>3606</Words>
  <Application>Microsoft Office PowerPoint</Application>
  <PresentationFormat>如螢幕大小 (4:3)</PresentationFormat>
  <Paragraphs>449</Paragraphs>
  <Slides>30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-apple-system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1_Office 佈景主題</vt:lpstr>
      <vt:lpstr>影像處理、電腦視覺及深度學習概論  (Introduction to Image Processing,  Computer Vision and Deep Learning)  Homework 1</vt:lpstr>
      <vt:lpstr>Notice (1/2)</vt:lpstr>
      <vt:lpstr>Notice (2/2)</vt:lpstr>
      <vt:lpstr>Assignment scoring (Total: 100%)</vt:lpstr>
      <vt:lpstr>Assignment scoring (Total: 100%)</vt:lpstr>
      <vt:lpstr>1. Image Processing (20%)  </vt:lpstr>
      <vt:lpstr>PowerPoint 簡報</vt:lpstr>
      <vt:lpstr>PowerPoint 簡報</vt:lpstr>
      <vt:lpstr>PowerPoint 簡報</vt:lpstr>
      <vt:lpstr>PowerPoint 簡報</vt:lpstr>
      <vt:lpstr>2. Image Smoothing (20%)  </vt:lpstr>
      <vt:lpstr>2.1 Gaussian Blur</vt:lpstr>
      <vt:lpstr>2.2 Bilateral Filter</vt:lpstr>
      <vt:lpstr>2.3 Median Filter</vt:lpstr>
      <vt:lpstr>3. Edge Detection (20%)  </vt:lpstr>
      <vt:lpstr>PowerPoint 簡報</vt:lpstr>
      <vt:lpstr>PowerPoint 簡報</vt:lpstr>
      <vt:lpstr>PowerPoint 簡報</vt:lpstr>
      <vt:lpstr>PowerPoint 簡報</vt:lpstr>
      <vt:lpstr>4. Transforms (20%) </vt:lpstr>
      <vt:lpstr>4. Transforms (20%)</vt:lpstr>
      <vt:lpstr>5. Training a CIFAR10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 Training a CIFAR10 Classifier Using VGG19 – Example Video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 (Introduction to Image Processing, Computer Vision and Deep Learning)  Homework 1</dc:title>
  <dc:creator>佑軒 簡</dc:creator>
  <cp:lastModifiedBy>邱柏穎</cp:lastModifiedBy>
  <cp:revision>44</cp:revision>
  <dcterms:created xsi:type="dcterms:W3CDTF">2023-10-12T08:48:26Z</dcterms:created>
  <dcterms:modified xsi:type="dcterms:W3CDTF">2023-10-29T08:38:06Z</dcterms:modified>
</cp:coreProperties>
</file>